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3" r:id="rId7"/>
    <p:sldId id="292" r:id="rId8"/>
    <p:sldId id="296" r:id="rId9"/>
    <p:sldId id="282" r:id="rId10"/>
    <p:sldId id="291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>
        <p:scale>
          <a:sx n="115" d="100"/>
          <a:sy n="115" d="100"/>
        </p:scale>
        <p:origin x="-696" y="-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25.5</c:v>
                </c:pt>
                <c:pt idx="1">
                  <c:v>82.9</c:v>
                </c:pt>
                <c:pt idx="2">
                  <c:v>75.7</c:v>
                </c:pt>
                <c:pt idx="3">
                  <c:v>73.900000000000006</c:v>
                </c:pt>
                <c:pt idx="4">
                  <c:v>94.7</c:v>
                </c:pt>
                <c:pt idx="5">
                  <c:v>99.4</c:v>
                </c:pt>
                <c:pt idx="6">
                  <c:v>72.7</c:v>
                </c:pt>
                <c:pt idx="7">
                  <c:v>83.3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6497175141242938E-3"/>
                  <c:y val="-2.7681063580569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5.0999999999999996</c:v>
                </c:pt>
                <c:pt idx="1">
                  <c:v>1</c:v>
                </c:pt>
                <c:pt idx="2">
                  <c:v>0.5</c:v>
                </c:pt>
                <c:pt idx="4">
                  <c:v>4.5999999999999996</c:v>
                </c:pt>
                <c:pt idx="6">
                  <c:v>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8.1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4.5999999999999996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88478947877939E-17"/>
                  <c:y val="-2.2144850864455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7175141242938E-3"/>
                  <c:y val="5.5362127161139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13.5</c:v>
                </c:pt>
                <c:pt idx="1">
                  <c:v>6.6</c:v>
                </c:pt>
                <c:pt idx="2">
                  <c:v>1.6</c:v>
                </c:pt>
                <c:pt idx="3">
                  <c:v>4</c:v>
                </c:pt>
                <c:pt idx="4">
                  <c:v>0.7</c:v>
                </c:pt>
                <c:pt idx="5">
                  <c:v>0.6</c:v>
                </c:pt>
                <c:pt idx="6">
                  <c:v>26.5</c:v>
                </c:pt>
                <c:pt idx="7">
                  <c:v>0.6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43.2</c:v>
                </c:pt>
                <c:pt idx="1">
                  <c:v>9.5</c:v>
                </c:pt>
                <c:pt idx="2">
                  <c:v>22.2</c:v>
                </c:pt>
                <c:pt idx="3">
                  <c:v>22.1</c:v>
                </c:pt>
                <c:pt idx="7">
                  <c:v>16.100000000000001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698880"/>
        <c:axId val="24683648"/>
      </c:barChart>
      <c:valAx>
        <c:axId val="24683648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698880"/>
        <c:crosses val="autoZero"/>
        <c:crossBetween val="between"/>
        <c:majorUnit val="20"/>
        <c:minorUnit val="20"/>
      </c:valAx>
      <c:catAx>
        <c:axId val="24698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68364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3.5434416068295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1201</c:v>
                </c:pt>
                <c:pt idx="1">
                  <c:v>224.2</c:v>
                </c:pt>
                <c:pt idx="2">
                  <c:v>349.5</c:v>
                </c:pt>
                <c:pt idx="3">
                  <c:v>200.8</c:v>
                </c:pt>
                <c:pt idx="4">
                  <c:v>595</c:v>
                </c:pt>
                <c:pt idx="5">
                  <c:v>1873.8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451.8</c:v>
                </c:pt>
                <c:pt idx="1">
                  <c:v>542.6</c:v>
                </c:pt>
                <c:pt idx="2">
                  <c:v>919.3</c:v>
                </c:pt>
                <c:pt idx="3">
                  <c:v>319.39999999999998</c:v>
                </c:pt>
                <c:pt idx="4">
                  <c:v>1774.1</c:v>
                </c:pt>
                <c:pt idx="5">
                  <c:v>259.89999999999998</c:v>
                </c:pt>
                <c:pt idx="6">
                  <c:v>145.4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8.8000000000000007</c:v>
                </c:pt>
                <c:pt idx="1">
                  <c:v>70.400000000000006</c:v>
                </c:pt>
                <c:pt idx="2">
                  <c:v>70.5</c:v>
                </c:pt>
                <c:pt idx="3">
                  <c:v>69.400000000000006</c:v>
                </c:pt>
                <c:pt idx="4">
                  <c:v>70.8</c:v>
                </c:pt>
                <c:pt idx="5">
                  <c:v>62.7</c:v>
                </c:pt>
                <c:pt idx="6">
                  <c:v>77.5</c:v>
                </c:pt>
                <c:pt idx="7">
                  <c:v>70.099999999999994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11.8</c:v>
                </c:pt>
                <c:pt idx="1">
                  <c:v>29.6</c:v>
                </c:pt>
                <c:pt idx="2">
                  <c:v>29.5</c:v>
                </c:pt>
                <c:pt idx="3">
                  <c:v>30.6</c:v>
                </c:pt>
                <c:pt idx="4">
                  <c:v>29.2</c:v>
                </c:pt>
                <c:pt idx="5">
                  <c:v>37.299999999999997</c:v>
                </c:pt>
                <c:pt idx="6">
                  <c:v>22.5</c:v>
                </c:pt>
                <c:pt idx="7">
                  <c:v>29.9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21.4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7.4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41.2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6713472"/>
        <c:axId val="26711936"/>
      </c:barChart>
      <c:valAx>
        <c:axId val="267119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713472"/>
        <c:crosses val="autoZero"/>
        <c:crossBetween val="between"/>
        <c:majorUnit val="20"/>
        <c:minorUnit val="20"/>
      </c:valAx>
      <c:catAx>
        <c:axId val="26713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7119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0.1151635561125793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1999644112282574E-2"/>
                  <c:y val="2.37922785603356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Заработная плата</c:v>
                </c:pt>
                <c:pt idx="1">
                  <c:v>Медикаменты</c:v>
                </c:pt>
                <c:pt idx="2">
                  <c:v>Продукты питания</c:v>
                </c:pt>
                <c:pt idx="3">
                  <c:v>Оплата коммунальных услуг</c:v>
                </c:pt>
                <c:pt idx="4">
                  <c:v>Транспорт, связь, материалы, предметы снабжения и прочее</c:v>
                </c:pt>
                <c:pt idx="5">
                  <c:v>Ремонт оборудования и зданий, благоустройство и прочее</c:v>
                </c:pt>
                <c:pt idx="6">
                  <c:v>Субсидии хозяйственным организациям</c:v>
                </c:pt>
                <c:pt idx="7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2728.6</c:v>
                </c:pt>
                <c:pt idx="1">
                  <c:v>44</c:v>
                </c:pt>
                <c:pt idx="2">
                  <c:v>105.6</c:v>
                </c:pt>
                <c:pt idx="3">
                  <c:v>617.29999999999995</c:v>
                </c:pt>
                <c:pt idx="4">
                  <c:v>76.599999999999994</c:v>
                </c:pt>
                <c:pt idx="5">
                  <c:v>173.3</c:v>
                </c:pt>
                <c:pt idx="6">
                  <c:v>488.4</c:v>
                </c:pt>
                <c:pt idx="7">
                  <c:v>178.7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187E-4"/>
                  <c:y val="-1.6440073018554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61.9</c:v>
                </c:pt>
                <c:pt idx="1">
                  <c:v>52.8</c:v>
                </c:pt>
                <c:pt idx="2">
                  <c:v>45.3</c:v>
                </c:pt>
                <c:pt idx="3">
                  <c:v>55.9</c:v>
                </c:pt>
                <c:pt idx="4">
                  <c:v>58.9</c:v>
                </c:pt>
                <c:pt idx="5">
                  <c:v>50.2</c:v>
                </c:pt>
                <c:pt idx="6">
                  <c:v>53.3</c:v>
                </c:pt>
                <c:pt idx="7">
                  <c:v>55.8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Медикаменты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833133146492281E-3"/>
                  <c:y val="-8.586328093071410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3,3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Продукты питания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0.17162651554368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2.5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5.1788478947877939E-17"/>
                  <c:y val="1.6608996539792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14.1</c:v>
                </c:pt>
                <c:pt idx="1">
                  <c:v>8.5</c:v>
                </c:pt>
                <c:pt idx="2">
                  <c:v>2.1</c:v>
                </c:pt>
                <c:pt idx="3">
                  <c:v>7.6</c:v>
                </c:pt>
                <c:pt idx="4">
                  <c:v>5.0999999999999996</c:v>
                </c:pt>
                <c:pt idx="5">
                  <c:v>5.4</c:v>
                </c:pt>
                <c:pt idx="6">
                  <c:v>20.7</c:v>
                </c:pt>
                <c:pt idx="7">
                  <c:v>7.7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Транспорт, связь, материалы, предметы снабжения и 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8.304498269896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1.7</c:v>
                </c:pt>
                <c:pt idx="1">
                  <c:v>4.5</c:v>
                </c:pt>
                <c:pt idx="2">
                  <c:v>3</c:v>
                </c:pt>
                <c:pt idx="3">
                  <c:v>5.6</c:v>
                </c:pt>
                <c:pt idx="4">
                  <c:v>5.7</c:v>
                </c:pt>
                <c:pt idx="5">
                  <c:v>5.3</c:v>
                </c:pt>
                <c:pt idx="6">
                  <c:v>2.9</c:v>
                </c:pt>
                <c:pt idx="7">
                  <c:v>5.0999999999999996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Ремонт оборудования и зданий, благоустройство и 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2.7683840557992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3.3</c:v>
                </c:pt>
                <c:pt idx="1">
                  <c:v>34.200000000000003</c:v>
                </c:pt>
                <c:pt idx="2">
                  <c:v>49.6</c:v>
                </c:pt>
                <c:pt idx="3">
                  <c:v>30.9</c:v>
                </c:pt>
                <c:pt idx="4">
                  <c:v>30.3</c:v>
                </c:pt>
                <c:pt idx="5">
                  <c:v>39.1</c:v>
                </c:pt>
                <c:pt idx="6">
                  <c:v>23.1</c:v>
                </c:pt>
                <c:pt idx="7">
                  <c:v>31.4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2.768166089965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2145328719723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11.3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Соцпомощь, медикаменты и прочие трансферты населению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Лист1!$I$2:$I$9</c:f>
              <c:numCache>
                <c:formatCode>0.0</c:formatCode>
                <c:ptCount val="8"/>
                <c:pt idx="0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7213184"/>
        <c:axId val="27211648"/>
      </c:barChart>
      <c:valAx>
        <c:axId val="27211648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213184"/>
        <c:crosses val="autoZero"/>
        <c:crossBetween val="between"/>
        <c:majorUnit val="20"/>
        <c:minorUnit val="20"/>
      </c:valAx>
      <c:catAx>
        <c:axId val="27213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21164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3759550990382272"/>
          <c:w val="0.97576560345211083"/>
          <c:h val="0.26240449009617745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6666E-3"/>
                  <c:y val="9.37475393700787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01.04.2017</c:v>
                </c:pt>
                <c:pt idx="1">
                  <c:v>01.04.2016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1266.5</c:v>
                </c:pt>
                <c:pt idx="1">
                  <c:v>1234.2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01.04.2017</c:v>
                </c:pt>
                <c:pt idx="1">
                  <c:v>01.04.2016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23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712832"/>
        <c:axId val="78714368"/>
      </c:barChart>
      <c:catAx>
        <c:axId val="7871283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714368"/>
        <c:crosses val="autoZero"/>
        <c:auto val="1"/>
        <c:lblAlgn val="ctr"/>
        <c:lblOffset val="100"/>
        <c:noMultiLvlLbl val="0"/>
      </c:catAx>
      <c:valAx>
        <c:axId val="787143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712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1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74367" y="0"/>
          <a:ext cx="1157689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руб.; 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руб.; 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руб.; 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03.05.2017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03.05.2017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012237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25309188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6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607839"/>
              </p:ext>
            </p:extLst>
          </p:nvPr>
        </p:nvGraphicFramePr>
        <p:xfrm>
          <a:off x="107506" y="555526"/>
          <a:ext cx="8928988" cy="3666925"/>
        </p:xfrm>
        <a:graphic>
          <a:graphicData uri="http://schemas.openxmlformats.org/drawingml/2006/table">
            <a:tbl>
              <a:tblPr/>
              <a:tblGrid>
                <a:gridCol w="1872206"/>
                <a:gridCol w="637774"/>
                <a:gridCol w="514354"/>
                <a:gridCol w="308454"/>
                <a:gridCol w="555642"/>
                <a:gridCol w="432048"/>
                <a:gridCol w="987602"/>
                <a:gridCol w="92518"/>
                <a:gridCol w="730290"/>
                <a:gridCol w="205814"/>
                <a:gridCol w="504056"/>
                <a:gridCol w="1152128"/>
                <a:gridCol w="113294"/>
                <a:gridCol w="822808"/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Консолидированный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20 215,8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4 444,3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20 215,8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19 745,9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4 341,2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19 745,9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4 303,9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5578364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5276131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93932"/>
              </p:ext>
            </p:extLst>
          </p:nvPr>
        </p:nvGraphicFramePr>
        <p:xfrm>
          <a:off x="107504" y="23725"/>
          <a:ext cx="8928989" cy="4805607"/>
        </p:xfrm>
        <a:graphic>
          <a:graphicData uri="http://schemas.openxmlformats.org/drawingml/2006/table">
            <a:tbl>
              <a:tblPr/>
              <a:tblGrid>
                <a:gridCol w="1582352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субвенции,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2016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2 570,4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2 195,6</a:t>
                      </a: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(57,2)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1 873,8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(42,2)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1 643,7</a:t>
                      </a: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(42,8)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4 444,3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3 839,3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2 467,3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2 103,1</a:t>
                      </a: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(56,1)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1 873,8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(43,2)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1 643,7</a:t>
                      </a: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(43,9)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4 341,2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3 746,8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92,5</a:t>
                      </a:r>
                    </a:p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(-)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(9,5)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3951774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107622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4802594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7993136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792001"/>
              </p:ext>
            </p:extLst>
          </p:nvPr>
        </p:nvGraphicFramePr>
        <p:xfrm>
          <a:off x="107504" y="51470"/>
          <a:ext cx="8928989" cy="4911676"/>
        </p:xfrm>
        <a:graphic>
          <a:graphicData uri="http://schemas.openxmlformats.org/drawingml/2006/table">
            <a:tbl>
              <a:tblPr/>
              <a:tblGrid>
                <a:gridCol w="1582352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162,0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3 723,1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(94,5)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,5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(5,7)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214,9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(5,5)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3 938,0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4 088,8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3 658,8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(95,2)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215,1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183,7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4 303,9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3 842,5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73,3 (61,3)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64,3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67,3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46,2 (38,7)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32,7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 (47,3)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 (64,0)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 (52,7)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 (36,0)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 (63,6)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 (64,4)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 (36,4)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 (35,6)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 (63,9)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 (76,6)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 (36,1)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 (23,4)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11,6 (55,5)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 (54,9)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9,3 (44,5)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 (74,0)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 (78,5)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 (26,0)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 (21,5)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 (63,7)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57,6)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 (36,3)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256081"/>
              </p:ext>
            </p:extLst>
          </p:nvPr>
        </p:nvGraphicFramePr>
        <p:xfrm>
          <a:off x="107504" y="411510"/>
          <a:ext cx="8958116" cy="4428222"/>
        </p:xfrm>
        <a:graphic>
          <a:graphicData uri="http://schemas.openxmlformats.org/drawingml/2006/table">
            <a:tbl>
              <a:tblPr/>
              <a:tblGrid>
                <a:gridCol w="367112"/>
                <a:gridCol w="5037292"/>
                <a:gridCol w="888428"/>
                <a:gridCol w="888428"/>
                <a:gridCol w="888428"/>
                <a:gridCol w="888428"/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Берестовицкого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01.04.2017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01.04.2017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01.04.2016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5237</TotalTime>
  <Words>971</Words>
  <Application>Microsoft Office PowerPoint</Application>
  <PresentationFormat>Экран (16:9)</PresentationFormat>
  <Paragraphs>493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Давыдик Александр</cp:lastModifiedBy>
  <cp:revision>298</cp:revision>
  <cp:lastPrinted>2017-01-30T06:32:13Z</cp:lastPrinted>
  <dcterms:created xsi:type="dcterms:W3CDTF">2013-10-16T05:53:51Z</dcterms:created>
  <dcterms:modified xsi:type="dcterms:W3CDTF">2017-05-03T13:23:48Z</dcterms:modified>
</cp:coreProperties>
</file>