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>
        <p:scale>
          <a:sx n="115" d="100"/>
          <a:sy n="115" d="100"/>
        </p:scale>
        <p:origin x="-696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31.2</c:v>
                </c:pt>
                <c:pt idx="1">
                  <c:v>49.9</c:v>
                </c:pt>
                <c:pt idx="2">
                  <c:v>56.2</c:v>
                </c:pt>
                <c:pt idx="3">
                  <c:v>57.2</c:v>
                </c:pt>
                <c:pt idx="4">
                  <c:v>61.9</c:v>
                </c:pt>
                <c:pt idx="5">
                  <c:v>45.7</c:v>
                </c:pt>
                <c:pt idx="6">
                  <c:v>34.799999999999997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88478947877939E-17"/>
                  <c:y val="2.214485086445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6608638148341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497175141242938E-3"/>
                  <c:y val="1.1072425432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4.3</c:v>
                </c:pt>
                <c:pt idx="1">
                  <c:v>1.3</c:v>
                </c:pt>
                <c:pt idx="2">
                  <c:v>1.9</c:v>
                </c:pt>
                <c:pt idx="3">
                  <c:v>1</c:v>
                </c:pt>
                <c:pt idx="4">
                  <c:v>1.3</c:v>
                </c:pt>
                <c:pt idx="5">
                  <c:v>0.5</c:v>
                </c:pt>
                <c:pt idx="6">
                  <c:v>0.7</c:v>
                </c:pt>
                <c:pt idx="7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4.9000000000000004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12.3</c:v>
                </c:pt>
                <c:pt idx="1">
                  <c:v>5.2</c:v>
                </c:pt>
                <c:pt idx="2">
                  <c:v>2.8</c:v>
                </c:pt>
                <c:pt idx="3">
                  <c:v>1.8</c:v>
                </c:pt>
                <c:pt idx="4">
                  <c:v>1.5</c:v>
                </c:pt>
                <c:pt idx="5">
                  <c:v>1</c:v>
                </c:pt>
                <c:pt idx="6">
                  <c:v>17.7</c:v>
                </c:pt>
                <c:pt idx="7">
                  <c:v>2.2000000000000002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38.799999999999997</c:v>
                </c:pt>
                <c:pt idx="1">
                  <c:v>43.6</c:v>
                </c:pt>
                <c:pt idx="2">
                  <c:v>39.1</c:v>
                </c:pt>
                <c:pt idx="3">
                  <c:v>40</c:v>
                </c:pt>
                <c:pt idx="4">
                  <c:v>35.299999999999997</c:v>
                </c:pt>
                <c:pt idx="5">
                  <c:v>52.8</c:v>
                </c:pt>
                <c:pt idx="6">
                  <c:v>46.8</c:v>
                </c:pt>
                <c:pt idx="7">
                  <c:v>44.5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5528576"/>
        <c:axId val="25517440"/>
      </c:barChart>
      <c:valAx>
        <c:axId val="2551744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528576"/>
        <c:crosses val="autoZero"/>
        <c:crossBetween val="between"/>
        <c:majorUnit val="20"/>
        <c:minorUnit val="20"/>
      </c:valAx>
      <c:catAx>
        <c:axId val="2552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51744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3.543441606829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1650.8</c:v>
                </c:pt>
                <c:pt idx="1">
                  <c:v>223.4</c:v>
                </c:pt>
                <c:pt idx="2">
                  <c:v>430.5</c:v>
                </c:pt>
                <c:pt idx="3">
                  <c:v>250</c:v>
                </c:pt>
                <c:pt idx="4">
                  <c:v>632.29999999999995</c:v>
                </c:pt>
                <c:pt idx="5">
                  <c:v>1969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574.4</c:v>
                </c:pt>
                <c:pt idx="1">
                  <c:v>799.1</c:v>
                </c:pt>
                <c:pt idx="2">
                  <c:v>1181</c:v>
                </c:pt>
                <c:pt idx="3">
                  <c:v>352.4</c:v>
                </c:pt>
                <c:pt idx="4">
                  <c:v>2126.5</c:v>
                </c:pt>
                <c:pt idx="5">
                  <c:v>278.5</c:v>
                </c:pt>
                <c:pt idx="6">
                  <c:v>182.1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9.6999999999999993</c:v>
                </c:pt>
                <c:pt idx="1">
                  <c:v>73.599999999999994</c:v>
                </c:pt>
                <c:pt idx="2">
                  <c:v>66</c:v>
                </c:pt>
                <c:pt idx="3">
                  <c:v>77.7</c:v>
                </c:pt>
                <c:pt idx="4">
                  <c:v>78.8</c:v>
                </c:pt>
                <c:pt idx="5">
                  <c:v>57.3</c:v>
                </c:pt>
                <c:pt idx="6">
                  <c:v>85.2</c:v>
                </c:pt>
                <c:pt idx="7">
                  <c:v>74.8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14.1</c:v>
                </c:pt>
                <c:pt idx="1">
                  <c:v>26.4</c:v>
                </c:pt>
                <c:pt idx="2">
                  <c:v>34</c:v>
                </c:pt>
                <c:pt idx="3">
                  <c:v>22.3</c:v>
                </c:pt>
                <c:pt idx="4">
                  <c:v>21.2</c:v>
                </c:pt>
                <c:pt idx="5">
                  <c:v>42.7</c:v>
                </c:pt>
                <c:pt idx="6">
                  <c:v>14.8</c:v>
                </c:pt>
                <c:pt idx="7">
                  <c:v>25.2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21.9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6.5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39.299999999999997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363392"/>
        <c:axId val="28361856"/>
      </c:barChart>
      <c:valAx>
        <c:axId val="2836185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363392"/>
        <c:crosses val="autoZero"/>
        <c:crossBetween val="between"/>
        <c:majorUnit val="20"/>
        <c:minorUnit val="20"/>
      </c:valAx>
      <c:catAx>
        <c:axId val="28363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3618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096274418984824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9877663597135104E-2"/>
                  <c:y val="2.41244584911315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1999644112282574E-2"/>
                  <c:y val="2.37922785603356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и начисления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Коммунальные услуги</c:v>
                </c:pt>
                <c:pt idx="4">
                  <c:v>Транспорт, связь, предметы снабжения и прочее расходы</c:v>
                </c:pt>
                <c:pt idx="5">
                  <c:v>Ремонт оборудования и зданий, благоустройство и прочее</c:v>
                </c:pt>
                <c:pt idx="6">
                  <c:v>Субсидии и трансферты организациям</c:v>
                </c:pt>
                <c:pt idx="7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3576.9</c:v>
                </c:pt>
                <c:pt idx="1">
                  <c:v>56.4</c:v>
                </c:pt>
                <c:pt idx="2">
                  <c:v>85.7</c:v>
                </c:pt>
                <c:pt idx="3">
                  <c:v>465.8</c:v>
                </c:pt>
                <c:pt idx="4">
                  <c:v>156.6</c:v>
                </c:pt>
                <c:pt idx="5">
                  <c:v>186.8</c:v>
                </c:pt>
                <c:pt idx="6">
                  <c:v>772.8</c:v>
                </c:pt>
                <c:pt idx="7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187E-4"/>
                  <c:y val="-1.6440073018554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64.599999999999994</c:v>
                </c:pt>
                <c:pt idx="1">
                  <c:v>59.7</c:v>
                </c:pt>
                <c:pt idx="2">
                  <c:v>55.8</c:v>
                </c:pt>
                <c:pt idx="3">
                  <c:v>65.099999999999994</c:v>
                </c:pt>
                <c:pt idx="4">
                  <c:v>60.5</c:v>
                </c:pt>
                <c:pt idx="5">
                  <c:v>48.1</c:v>
                </c:pt>
                <c:pt idx="6">
                  <c:v>61.9</c:v>
                </c:pt>
                <c:pt idx="7">
                  <c:v>68.8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833133146492281E-3"/>
                  <c:y val="-3.05021387897447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ru-RU" dirty="0" smtClean="0"/>
                      <a:t>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Продукты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248587570621469E-3"/>
                  <c:y val="-0.1530638912350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7681660899654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88478947877939E-17"/>
                  <c:y val="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497175141242938E-3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8.4</c:v>
                </c:pt>
                <c:pt idx="1">
                  <c:v>6.5</c:v>
                </c:pt>
                <c:pt idx="2">
                  <c:v>4.9000000000000004</c:v>
                </c:pt>
                <c:pt idx="3">
                  <c:v>3.2</c:v>
                </c:pt>
                <c:pt idx="4">
                  <c:v>4.2</c:v>
                </c:pt>
                <c:pt idx="5">
                  <c:v>4.4000000000000004</c:v>
                </c:pt>
                <c:pt idx="6">
                  <c:v>15.7</c:v>
                </c:pt>
                <c:pt idx="7">
                  <c:v>2.6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Транспорт, связь, предметы снабжения и прочее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5.5363321799307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2.7</c:v>
                </c:pt>
                <c:pt idx="1">
                  <c:v>7.3</c:v>
                </c:pt>
                <c:pt idx="2">
                  <c:v>5.0999999999999996</c:v>
                </c:pt>
                <c:pt idx="3">
                  <c:v>9.3000000000000007</c:v>
                </c:pt>
                <c:pt idx="4">
                  <c:v>13.9</c:v>
                </c:pt>
                <c:pt idx="5">
                  <c:v>4.4000000000000004</c:v>
                </c:pt>
                <c:pt idx="6">
                  <c:v>7.6</c:v>
                </c:pt>
                <c:pt idx="7">
                  <c:v>3.4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99435028248588E-2"/>
                  <c:y val="-2.4913930741356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2.7</c:v>
                </c:pt>
                <c:pt idx="1">
                  <c:v>26.5</c:v>
                </c:pt>
                <c:pt idx="2">
                  <c:v>34.200000000000003</c:v>
                </c:pt>
                <c:pt idx="3">
                  <c:v>22.4</c:v>
                </c:pt>
                <c:pt idx="4">
                  <c:v>21.4</c:v>
                </c:pt>
                <c:pt idx="5">
                  <c:v>43.1</c:v>
                </c:pt>
                <c:pt idx="6">
                  <c:v>14.8</c:v>
                </c:pt>
                <c:pt idx="7">
                  <c:v>25.2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Субсидии организациям, трансферты другим бюджетам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2.7681660899653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2145328719723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15.4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/>
                      <a:t>3,1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/>
                      <a:t>19,0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Лист1!$I$2:$I$9</c:f>
              <c:numCache>
                <c:formatCode>0.0</c:formatCode>
                <c:ptCount val="8"/>
                <c:pt idx="0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8819456"/>
        <c:axId val="28788992"/>
      </c:barChart>
      <c:valAx>
        <c:axId val="28788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819456"/>
        <c:crosses val="autoZero"/>
        <c:crossBetween val="between"/>
        <c:majorUnit val="20"/>
        <c:minorUnit val="20"/>
      </c:valAx>
      <c:catAx>
        <c:axId val="2881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788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3759550990382272"/>
          <c:w val="0.97576560345211083"/>
          <c:h val="0.26240449009617745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01.01.2019</c:v>
                </c:pt>
                <c:pt idx="1">
                  <c:v>01.04.2019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158.5</c:v>
                </c:pt>
                <c:pt idx="1">
                  <c:v>157.19999999999999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01.01.2019</c:v>
                </c:pt>
                <c:pt idx="1">
                  <c:v>01.04.2019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55104"/>
        <c:axId val="27856896"/>
      </c:barChart>
      <c:catAx>
        <c:axId val="278551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856896"/>
        <c:crosses val="autoZero"/>
        <c:auto val="1"/>
        <c:lblAlgn val="ctr"/>
        <c:lblOffset val="100"/>
        <c:noMultiLvlLbl val="0"/>
      </c:catAx>
      <c:valAx>
        <c:axId val="2785689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7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1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74367" y="0"/>
          <a:ext cx="115768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0.15923</cdr:x>
      <cdr:y>0.21971</cdr:y>
    </cdr:from>
    <cdr:to>
      <cdr:x>0.2233</cdr:x>
      <cdr:y>0.2668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5888" y="1008013"/>
          <a:ext cx="288046" cy="216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1,0</a:t>
          </a:r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07542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2019 года.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716395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6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11249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/>
                <a:gridCol w="925806"/>
                <a:gridCol w="226322"/>
                <a:gridCol w="596486"/>
                <a:gridCol w="267610"/>
                <a:gridCol w="432048"/>
                <a:gridCol w="1080120"/>
                <a:gridCol w="195514"/>
                <a:gridCol w="740590"/>
                <a:gridCol w="82218"/>
                <a:gridCol w="349830"/>
                <a:gridCol w="1152128"/>
                <a:gridCol w="473334"/>
                <a:gridCol w="390762"/>
                <a:gridCol w="432046"/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24 636,6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24 636,6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24 214,9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5 407,3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8610908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2622462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39188"/>
              </p:ext>
            </p:extLst>
          </p:nvPr>
        </p:nvGraphicFramePr>
        <p:xfrm>
          <a:off x="107504" y="23725"/>
          <a:ext cx="8928989" cy="4804986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3 152,0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(61,2)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3 187,0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(61,8)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1 994,7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(38,8)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1 969,0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(38,2)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5 146,7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5 156,0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3 017,4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(60,2)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3 110,0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(61,2)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1 994,7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(39,8)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1 969,0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(38,8)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5 012,1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134,6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(56,4)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(43,6)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911156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0852478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358936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093674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95216"/>
              </p:ext>
            </p:extLst>
          </p:nvPr>
        </p:nvGraphicFramePr>
        <p:xfrm>
          <a:off x="107504" y="51470"/>
          <a:ext cx="8928989" cy="4962265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2019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5 015,3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92,6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124,4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369,6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5 416,4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5 494,0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4 914,9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(93,2)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5 027,7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358,5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(6,8)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379,6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(7,0)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5 273,4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5 407,3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 (70,2)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 (61,2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 (29,8)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 (33,8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 (61,9)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 (38,1)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 (70,9)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16,7 (68,2)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 (29,1)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 (31,8)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 (65,5)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 (34,5)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 (63,5)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 (52,5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 (36,5)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 (47,5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22,7 (80,4)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 (77,5)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 (19,6)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 (22,5)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 (76,7)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 (23,3)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86420"/>
              </p:ext>
            </p:extLst>
          </p:nvPr>
        </p:nvGraphicFramePr>
        <p:xfrm>
          <a:off x="107504" y="47649"/>
          <a:ext cx="8958116" cy="4856910"/>
        </p:xfrm>
        <a:graphic>
          <a:graphicData uri="http://schemas.openxmlformats.org/drawingml/2006/table">
            <a:tbl>
              <a:tblPr/>
              <a:tblGrid>
                <a:gridCol w="288032"/>
                <a:gridCol w="5184576"/>
                <a:gridCol w="972108"/>
                <a:gridCol w="972108"/>
                <a:gridCol w="652864"/>
                <a:gridCol w="888428"/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Берестовицкого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01.04.2019 года.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01.01.2019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01.04.2019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6484</TotalTime>
  <Words>994</Words>
  <Application>Microsoft Office PowerPoint</Application>
  <PresentationFormat>Экран (16:9)</PresentationFormat>
  <Paragraphs>513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</cp:lastModifiedBy>
  <cp:revision>368</cp:revision>
  <cp:lastPrinted>2017-01-30T06:32:13Z</cp:lastPrinted>
  <dcterms:created xsi:type="dcterms:W3CDTF">2013-10-16T05:53:51Z</dcterms:created>
  <dcterms:modified xsi:type="dcterms:W3CDTF">2019-04-25T08:14:47Z</dcterms:modified>
</cp:coreProperties>
</file>