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30.6</c:v>
                </c:pt>
                <c:pt idx="1">
                  <c:v>80.47</c:v>
                </c:pt>
                <c:pt idx="2">
                  <c:v>84.5</c:v>
                </c:pt>
                <c:pt idx="3">
                  <c:v>80.849999999999994</c:v>
                </c:pt>
                <c:pt idx="4">
                  <c:v>85.62</c:v>
                </c:pt>
                <c:pt idx="5">
                  <c:v>84.64</c:v>
                </c:pt>
                <c:pt idx="6">
                  <c:v>63</c:v>
                </c:pt>
                <c:pt idx="7">
                  <c:v>90.19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4-4B58-9487-6198DF9366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2.21448508644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4-4B58-9487-6198DF936625}"/>
                </c:ext>
              </c:extLst>
            </c:dLbl>
            <c:dLbl>
              <c:idx val="4"/>
              <c:layout>
                <c:manualLayout>
                  <c:x val="0"/>
                  <c:y val="1.6608638148341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4-4B58-9487-6198DF936625}"/>
                </c:ext>
              </c:extLst>
            </c:dLbl>
            <c:dLbl>
              <c:idx val="7"/>
              <c:layout>
                <c:manualLayout>
                  <c:x val="-5.6497175141242938E-3"/>
                  <c:y val="1.1072425432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</c:v>
                </c:pt>
                <c:pt idx="1">
                  <c:v>0.3</c:v>
                </c:pt>
                <c:pt idx="2">
                  <c:v>0.3</c:v>
                </c:pt>
                <c:pt idx="3">
                  <c:v>0.48</c:v>
                </c:pt>
                <c:pt idx="4">
                  <c:v>0.13</c:v>
                </c:pt>
                <c:pt idx="5">
                  <c:v>0.38</c:v>
                </c:pt>
                <c:pt idx="6">
                  <c:v>0.31</c:v>
                </c:pt>
                <c:pt idx="7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94-4B58-9487-6198DF9366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94-4B58-9487-6198DF9366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94-4B58-9487-6198DF93662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 и перечисление в бюджет части прибыли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94-4B58-9487-6198DF93662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94-4B58-9487-6198DF936625}"/>
                </c:ext>
              </c:extLst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94-4B58-9487-6198DF93662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94-4B58-9487-6198DF93662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594-4B58-9487-6198DF93662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94-4B58-9487-6198DF936625}"/>
                </c:ext>
              </c:extLst>
            </c:dLbl>
            <c:dLbl>
              <c:idx val="4"/>
              <c:layout>
                <c:manualLayout>
                  <c:x val="-1.0357695789575588E-16"/>
                  <c:y val="-1.937674450639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C8-4E15-AACC-7F8DA9DF3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5.3</c:v>
                </c:pt>
                <c:pt idx="1">
                  <c:v>6.5</c:v>
                </c:pt>
                <c:pt idx="2">
                  <c:v>3.42</c:v>
                </c:pt>
                <c:pt idx="3">
                  <c:v>0.73</c:v>
                </c:pt>
                <c:pt idx="4">
                  <c:v>0.9</c:v>
                </c:pt>
                <c:pt idx="5">
                  <c:v>3.68</c:v>
                </c:pt>
                <c:pt idx="6">
                  <c:v>23.06</c:v>
                </c:pt>
                <c:pt idx="7">
                  <c:v>2.54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594-4B58-9487-6198DF93662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6-4086-9CA6-E193E1CFDF0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6-4086-9CA6-E193E1CFDF0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6-4086-9CA6-E193E1CFDF0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6-4086-9CA6-E193E1CFDF0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6-4086-9CA6-E193E1CFDF0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6-4086-9CA6-E193E1CFDF0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6-4086-9CA6-E193E1CFDF0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6-4086-9CA6-E193E1CFD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39.5</c:v>
                </c:pt>
                <c:pt idx="1">
                  <c:v>12.8</c:v>
                </c:pt>
                <c:pt idx="2">
                  <c:v>11.79</c:v>
                </c:pt>
                <c:pt idx="3">
                  <c:v>17.940000000000001</c:v>
                </c:pt>
                <c:pt idx="4">
                  <c:v>13.35</c:v>
                </c:pt>
                <c:pt idx="5">
                  <c:v>11.29</c:v>
                </c:pt>
                <c:pt idx="6">
                  <c:v>13.63</c:v>
                </c:pt>
                <c:pt idx="7">
                  <c:v>6.77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086-9CA6-E193E1CFD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528576"/>
        <c:axId val="25517440"/>
      </c:barChart>
      <c:valAx>
        <c:axId val="255174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28576"/>
        <c:crosses val="autoZero"/>
        <c:crossBetween val="between"/>
        <c:majorUnit val="20"/>
        <c:minorUnit val="20"/>
      </c:valAx>
      <c:catAx>
        <c:axId val="2552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174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7643222563281262"/>
          <c:h val="0.24856374513020343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BE2-4AE6-B25D-407E183E0E6A}"/>
              </c:ext>
            </c:extLst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2-4AE6-B25D-407E183E0E6A}"/>
                </c:ext>
              </c:extLst>
            </c:dLbl>
            <c:dLbl>
              <c:idx val="1"/>
              <c:layout>
                <c:manualLayout>
                  <c:x val="1.9774011299435131E-2"/>
                  <c:y val="-2.45315188165120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2-4AE6-B25D-407E183E0E6A}"/>
                </c:ext>
              </c:extLst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E2-4AE6-B25D-407E183E0E6A}"/>
                </c:ext>
              </c:extLst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2-4AE6-B25D-407E183E0E6A}"/>
                </c:ext>
              </c:extLst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2-4AE6-B25D-407E183E0E6A}"/>
                </c:ext>
              </c:extLst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2-4AE6-B25D-407E183E0E6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Налог на прибыль и перечисление в бюджет части прибыли</c:v>
                </c:pt>
                <c:pt idx="5">
                  <c:v>Прочие налоговые и неналоговые доходы</c:v>
                </c:pt>
                <c:pt idx="6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6755.9</c:v>
                </c:pt>
                <c:pt idx="1">
                  <c:v>843.9</c:v>
                </c:pt>
                <c:pt idx="2">
                  <c:v>1348.8</c:v>
                </c:pt>
                <c:pt idx="3">
                  <c:v>1014.6</c:v>
                </c:pt>
                <c:pt idx="4">
                  <c:v>1921.8</c:v>
                </c:pt>
                <c:pt idx="5">
                  <c:v>1132.0999999999999</c:v>
                </c:pt>
                <c:pt idx="6">
                  <c:v>8239.9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2-4AE6-B25D-407E183E0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2-403F-AA69-360591DC3DD9}"/>
                </c:ext>
              </c:extLst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2-403F-AA69-360591DC3DD9}"/>
                </c:ext>
              </c:extLst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2-403F-AA69-360591DC3DD9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2-403F-AA69-360591DC3DD9}"/>
                </c:ext>
              </c:extLst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92-403F-AA69-360591DC3DD9}"/>
                </c:ext>
              </c:extLst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2-403F-AA69-360591DC3DD9}"/>
                </c:ext>
              </c:extLst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92-403F-AA69-360591DC3D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2679.1</c:v>
                </c:pt>
                <c:pt idx="1">
                  <c:v>2780.4</c:v>
                </c:pt>
                <c:pt idx="2">
                  <c:v>4257</c:v>
                </c:pt>
                <c:pt idx="3">
                  <c:v>1257.7</c:v>
                </c:pt>
                <c:pt idx="4">
                  <c:v>7835</c:v>
                </c:pt>
                <c:pt idx="5">
                  <c:v>941.4</c:v>
                </c:pt>
                <c:pt idx="6">
                  <c:v>583.20000000000005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92-403F-AA69-360591DC3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11.9</c:v>
                </c:pt>
                <c:pt idx="1">
                  <c:v>79.099999999999994</c:v>
                </c:pt>
                <c:pt idx="2">
                  <c:v>77.5</c:v>
                </c:pt>
                <c:pt idx="3">
                  <c:v>75.2</c:v>
                </c:pt>
                <c:pt idx="4">
                  <c:v>81.5</c:v>
                </c:pt>
                <c:pt idx="5">
                  <c:v>76.2</c:v>
                </c:pt>
                <c:pt idx="6">
                  <c:v>82.9</c:v>
                </c:pt>
                <c:pt idx="7">
                  <c:v>81.900000000000006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7-4CCD-B090-E908E7C954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13.5</c:v>
                </c:pt>
                <c:pt idx="1">
                  <c:v>20.9</c:v>
                </c:pt>
                <c:pt idx="2">
                  <c:v>22.5</c:v>
                </c:pt>
                <c:pt idx="3">
                  <c:v>24.8</c:v>
                </c:pt>
                <c:pt idx="4">
                  <c:v>18.5</c:v>
                </c:pt>
                <c:pt idx="5">
                  <c:v>23.8</c:v>
                </c:pt>
                <c:pt idx="6">
                  <c:v>17.100000000000001</c:v>
                </c:pt>
                <c:pt idx="7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B7-4CCD-B090-E908E7C954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B7-4CCD-B090-E908E7C954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B7-4CCD-B090-E908E7C954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B7-4CCD-B090-E908E7C954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B7-4CCD-B090-E908E7C954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B7-4CCD-B090-E908E7C954A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B7-4CCD-B090-E908E7C954A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B7-4CCD-B090-E908E7C954A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B7-4CCD-B090-E908E7C954A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39.299999999999997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B7-4CCD-B090-E908E7C954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B7-4CCD-B090-E908E7C954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B7-4CCD-B090-E908E7C95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363392"/>
        <c:axId val="28361856"/>
      </c:barChart>
      <c:valAx>
        <c:axId val="28361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3392"/>
        <c:crosses val="autoZero"/>
        <c:crossBetween val="between"/>
        <c:majorUnit val="20"/>
        <c:minorUnit val="20"/>
      </c:valAx>
      <c:catAx>
        <c:axId val="28363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1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B9-4E74-96FD-1128074BA1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9B9-4E74-96FD-1128074BA1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9B9-4E74-96FD-1128074BA14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9B9-4E74-96FD-1128074BA14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9B9-4E74-96FD-1128074BA14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9B9-4E74-96FD-1128074BA14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9B9-4E74-96FD-1128074BA142}"/>
              </c:ext>
            </c:extLst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B9-4E74-96FD-1128074BA142}"/>
                </c:ext>
              </c:extLst>
            </c:dLbl>
            <c:dLbl>
              <c:idx val="1"/>
              <c:layout>
                <c:manualLayout>
                  <c:x val="3.954802259887006E-2"/>
                  <c:y val="-0.117931940168378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B9-4E74-96FD-1128074BA142}"/>
                </c:ext>
              </c:extLst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B9-4E74-96FD-1128074BA142}"/>
                </c:ext>
              </c:extLst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B9-4E74-96FD-1128074BA142}"/>
                </c:ext>
              </c:extLst>
            </c:dLbl>
            <c:dLbl>
              <c:idx val="4"/>
              <c:layout>
                <c:manualLayout>
                  <c:x val="-9.2520129899016965E-2"/>
                  <c:y val="2.37922785603355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B9-4E74-96FD-1128074BA142}"/>
                </c:ext>
              </c:extLst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B9-4E74-96FD-1128074BA142}"/>
                </c:ext>
              </c:extLst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B9-4E74-96FD-1128074BA1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и начисления на неё</c:v>
                </c:pt>
                <c:pt idx="1">
                  <c:v>Медикаменты и продукты питания</c:v>
                </c:pt>
                <c:pt idx="2">
                  <c:v>Коммунальные услуги</c:v>
                </c:pt>
                <c:pt idx="3">
                  <c:v>Транспорт, связь, предметы снабжения и прочее расходы</c:v>
                </c:pt>
                <c:pt idx="4">
                  <c:v>Ремонт оборудования и зданий, благоустройство и прочее</c:v>
                </c:pt>
                <c:pt idx="5">
                  <c:v>Субсидии и трансферты организациям</c:v>
                </c:pt>
                <c:pt idx="6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13818</c:v>
                </c:pt>
                <c:pt idx="1">
                  <c:v>713.7</c:v>
                </c:pt>
                <c:pt idx="2">
                  <c:v>1263</c:v>
                </c:pt>
                <c:pt idx="3">
                  <c:v>729.6</c:v>
                </c:pt>
                <c:pt idx="4">
                  <c:v>703.1</c:v>
                </c:pt>
                <c:pt idx="5">
                  <c:v>2464.4</c:v>
                </c:pt>
                <c:pt idx="6">
                  <c:v>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B9-4E74-96FD-1128074BA1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01.01.2023</c:v>
                </c:pt>
                <c:pt idx="1">
                  <c:v>01.07.2023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1531.6</c:v>
                </c:pt>
                <c:pt idx="1">
                  <c:v>1533.2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5-4CED-893F-3BC7C8DF8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01.01.2023</c:v>
                </c:pt>
                <c:pt idx="1">
                  <c:v>01.07.2023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E5-4CED-893F-3BC7C8DF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55104"/>
        <c:axId val="27856896"/>
      </c:barChart>
      <c:catAx>
        <c:axId val="278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6896"/>
        <c:crosses val="autoZero"/>
        <c:auto val="1"/>
        <c:lblAlgn val="ctr"/>
        <c:lblOffset val="100"/>
        <c:noMultiLvlLbl val="0"/>
      </c:catAx>
      <c:valAx>
        <c:axId val="278568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61975065616799"/>
          <c:y val="0.33880290354330711"/>
          <c:w val="0.27162073490813649"/>
          <c:h val="0.36642519685039371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0.01531</cdr:y>
    </cdr:from>
    <cdr:to>
      <cdr:x>1</cdr:x>
      <cdr:y>0.08137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71338"/>
          <a:ext cx="1157668" cy="307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0.02391</cdr:x>
      <cdr:y>0.01744</cdr:y>
    </cdr:from>
    <cdr:to>
      <cdr:x>0.56488</cdr:x>
      <cdr:y>0.08349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7504" y="81252"/>
          <a:ext cx="24320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622494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полугодие 2023 года.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505769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6 сельских 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573969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41 084,9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21 257,0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41 275,0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20 333,8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40 241,9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20 844,8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40 432,0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19 929,2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5353913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9418295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800379"/>
              </p:ext>
            </p:extLst>
          </p:nvPr>
        </p:nvGraphicFramePr>
        <p:xfrm>
          <a:off x="107504" y="23725"/>
          <a:ext cx="8928989" cy="4804986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BY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8 927,0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(55,7)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13 017,0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(61,2)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7 110,9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(44,3)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8 240,0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(38,8)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16 037,9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21 257,0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132,5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8 653,0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(54,9)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12 604,8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(60,5)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7 110,9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(45,1)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8 240,0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(39,5)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15 763,9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20 844,8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132,2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(68,6)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412,2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(87,2)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(31,4)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60,4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(12,8)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118,2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117,4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122,2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115,4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120,3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111,7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126,8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175048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31286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3709933"/>
              </p:ext>
            </p:extLst>
          </p:nvPr>
        </p:nvGraphicFramePr>
        <p:xfrm>
          <a:off x="2123728" y="521037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55389"/>
              </p:ext>
            </p:extLst>
          </p:nvPr>
        </p:nvGraphicFramePr>
        <p:xfrm>
          <a:off x="107504" y="51470"/>
          <a:ext cx="8928989" cy="4651985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15 988,6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2 065,3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1 829,0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18 053,9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20 333,8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15 726,5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1 752,7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17 777,4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19 929,2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28,4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75331"/>
              </p:ext>
            </p:extLst>
          </p:nvPr>
        </p:nvGraphicFramePr>
        <p:xfrm>
          <a:off x="107504" y="47649"/>
          <a:ext cx="8958116" cy="4856910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Берестовицкого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01.07.2023 года.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01.07.2023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53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53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10817</TotalTime>
  <Words>765</Words>
  <Application>Microsoft Office PowerPoint</Application>
  <PresentationFormat>Экран (16:9)</PresentationFormat>
  <Paragraphs>439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Карпуть Татьяна Казимировна</cp:lastModifiedBy>
  <cp:revision>567</cp:revision>
  <cp:lastPrinted>2023-07-13T12:29:54Z</cp:lastPrinted>
  <dcterms:created xsi:type="dcterms:W3CDTF">2013-10-16T05:53:51Z</dcterms:created>
  <dcterms:modified xsi:type="dcterms:W3CDTF">2023-07-13T12:56:30Z</dcterms:modified>
</cp:coreProperties>
</file>