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95" r:id="rId5"/>
    <p:sldId id="285" r:id="rId6"/>
    <p:sldId id="297" r:id="rId7"/>
    <p:sldId id="298" r:id="rId8"/>
    <p:sldId id="296" r:id="rId9"/>
    <p:sldId id="282" r:id="rId10"/>
    <p:sldId id="291" r:id="rId11"/>
  </p:sldIdLst>
  <p:sldSz cx="9144000" cy="5143500" type="screen16x9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76" autoAdjust="0"/>
  </p:normalViewPr>
  <p:slideViewPr>
    <p:cSldViewPr>
      <p:cViewPr varScale="1">
        <p:scale>
          <a:sx n="143" d="100"/>
          <a:sy n="143" d="100"/>
        </p:scale>
        <p:origin x="696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66E-2"/>
          <c:w val="0.8289558180227472"/>
          <c:h val="0.48448270148646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32.1</c:v>
                </c:pt>
                <c:pt idx="1">
                  <c:v>73</c:v>
                </c:pt>
                <c:pt idx="2">
                  <c:v>80.599999999999994</c:v>
                </c:pt>
                <c:pt idx="3">
                  <c:v>73</c:v>
                </c:pt>
                <c:pt idx="4">
                  <c:v>76.099999999999994</c:v>
                </c:pt>
                <c:pt idx="5">
                  <c:v>70.3</c:v>
                </c:pt>
                <c:pt idx="6">
                  <c:v>53.8</c:v>
                </c:pt>
                <c:pt idx="7">
                  <c:v>78.900000000000006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94-4B58-9487-6198DF93662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Земельный налог и налог на недвижимость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8248587570621469E-3"/>
                  <c:y val="8.304319074170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94-4B58-9487-6198DF936625}"/>
                </c:ext>
              </c:extLst>
            </c:dLbl>
            <c:dLbl>
              <c:idx val="2"/>
              <c:layout>
                <c:manualLayout>
                  <c:x val="5.1788478947877939E-17"/>
                  <c:y val="2.214485086445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94-4B58-9487-6198DF936625}"/>
                </c:ext>
              </c:extLst>
            </c:dLbl>
            <c:dLbl>
              <c:idx val="3"/>
              <c:layout>
                <c:manualLayout>
                  <c:x val="5.6497175141242938E-3"/>
                  <c:y val="1.3840531790284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94-4B58-9487-6198DF936625}"/>
                </c:ext>
              </c:extLst>
            </c:dLbl>
            <c:dLbl>
              <c:idx val="4"/>
              <c:layout>
                <c:manualLayout>
                  <c:x val="0"/>
                  <c:y val="1.6608638148341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94-4B58-9487-6198DF936625}"/>
                </c:ext>
              </c:extLst>
            </c:dLbl>
            <c:dLbl>
              <c:idx val="5"/>
              <c:layout>
                <c:manualLayout>
                  <c:x val="5.6497175141242938E-3"/>
                  <c:y val="1.3840531790284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94-4B58-9487-6198DF936625}"/>
                </c:ext>
              </c:extLst>
            </c:dLbl>
            <c:dLbl>
              <c:idx val="7"/>
              <c:layout>
                <c:manualLayout>
                  <c:x val="-5.6497175141242938E-3"/>
                  <c:y val="1.107242543222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594-4B58-9487-6198DF9366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4.7</c:v>
                </c:pt>
                <c:pt idx="1">
                  <c:v>0.1</c:v>
                </c:pt>
                <c:pt idx="2">
                  <c:v>0.3</c:v>
                </c:pt>
                <c:pt idx="3">
                  <c:v>2.6</c:v>
                </c:pt>
                <c:pt idx="4">
                  <c:v>0.3</c:v>
                </c:pt>
                <c:pt idx="5">
                  <c:v>0.5</c:v>
                </c:pt>
                <c:pt idx="6">
                  <c:v>0.4</c:v>
                </c:pt>
                <c:pt idx="7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594-4B58-9487-6198DF93662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 formatCode="0.0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94-4B58-9487-6198DF93662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 formatCode="0.0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594-4B58-9487-6198DF936625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Налог на прибыль и перечисление в бюджет части прибыли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594-4B58-9487-6198DF936625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594-4B58-9487-6198DF936625}"/>
                </c:ext>
              </c:extLst>
            </c:dLbl>
            <c:dLbl>
              <c:idx val="2"/>
              <c:layout>
                <c:manualLayout>
                  <c:x val="5.1788478947877939E-17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594-4B58-9487-6198DF936625}"/>
                </c:ext>
              </c:extLst>
            </c:dLbl>
            <c:dLbl>
              <c:idx val="3"/>
              <c:layout>
                <c:manualLayout>
                  <c:x val="5.6497175141242938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594-4B58-9487-6198DF936625}"/>
                </c:ext>
              </c:extLst>
            </c:dLbl>
            <c:dLbl>
              <c:idx val="4"/>
              <c:layout>
                <c:manualLayout>
                  <c:x val="-2.8248587570621469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594-4B58-9487-6198DF936625}"/>
                </c:ext>
              </c:extLst>
            </c:dLbl>
            <c:dLbl>
              <c:idx val="5"/>
              <c:layout>
                <c:manualLayout>
                  <c:x val="5.6497175141242938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594-4B58-9487-6198DF936625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594-4B58-9487-6198DF936625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594-4B58-9487-6198DF9366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8"/>
                <c:pt idx="0" formatCode="0.0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594-4B58-9487-6198DF936625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594-4B58-9487-6198DF936625}"/>
                </c:ext>
              </c:extLst>
            </c:dLbl>
            <c:dLbl>
              <c:idx val="3"/>
              <c:layout>
                <c:manualLayout>
                  <c:x val="5.6497175141242938E-3"/>
                  <c:y val="-8.30431907417086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594-4B58-9487-6198DF936625}"/>
                </c:ext>
              </c:extLst>
            </c:dLbl>
            <c:dLbl>
              <c:idx val="4"/>
              <c:layout>
                <c:manualLayout>
                  <c:x val="-1.0357695789575588E-16"/>
                  <c:y val="-1.9376744506398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C8-4E15-AACC-7F8DA9DF3B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Лист1!$G$2:$G$9</c:f>
              <c:numCache>
                <c:formatCode>0.0</c:formatCode>
                <c:ptCount val="8"/>
                <c:pt idx="0">
                  <c:v>7.4</c:v>
                </c:pt>
                <c:pt idx="1">
                  <c:v>7.2</c:v>
                </c:pt>
                <c:pt idx="2">
                  <c:v>4.4000000000000004</c:v>
                </c:pt>
                <c:pt idx="3">
                  <c:v>1.3</c:v>
                </c:pt>
                <c:pt idx="4">
                  <c:v>4</c:v>
                </c:pt>
                <c:pt idx="5">
                  <c:v>6.8</c:v>
                </c:pt>
                <c:pt idx="6">
                  <c:v>24.2</c:v>
                </c:pt>
                <c:pt idx="7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6594-4B58-9487-6198DF936625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Дотации, субвенции и иные межбюджетные транферты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56-4086-9CA6-E193E1CFDF0A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56-4086-9CA6-E193E1CFDF0A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B56-4086-9CA6-E193E1CFDF0A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56-4086-9CA6-E193E1CFDF0A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B56-4086-9CA6-E193E1CFDF0A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56-4086-9CA6-E193E1CFDF0A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B56-4086-9CA6-E193E1CFDF0A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B56-4086-9CA6-E193E1CFDF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Лист1!$H$2:$H$9</c:f>
              <c:numCache>
                <c:formatCode>0.0</c:formatCode>
                <c:ptCount val="8"/>
                <c:pt idx="0">
                  <c:v>38.4</c:v>
                </c:pt>
                <c:pt idx="1">
                  <c:v>19.7</c:v>
                </c:pt>
                <c:pt idx="2">
                  <c:v>14.7</c:v>
                </c:pt>
                <c:pt idx="3">
                  <c:v>23</c:v>
                </c:pt>
                <c:pt idx="4">
                  <c:v>19.600000000000001</c:v>
                </c:pt>
                <c:pt idx="5">
                  <c:v>22.4</c:v>
                </c:pt>
                <c:pt idx="6">
                  <c:v>21.6</c:v>
                </c:pt>
                <c:pt idx="7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56-4086-9CA6-E193E1CFDF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5528576"/>
        <c:axId val="25517440"/>
      </c:barChart>
      <c:valAx>
        <c:axId val="25517440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5528576"/>
        <c:crosses val="autoZero"/>
        <c:crossBetween val="between"/>
        <c:majorUnit val="20"/>
        <c:minorUnit val="20"/>
      </c:valAx>
      <c:catAx>
        <c:axId val="25528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551744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633E-2"/>
          <c:y val="0.75143632562185181"/>
          <c:w val="0.97643222563281262"/>
          <c:h val="0.24856374513020343"/>
        </c:manualLayout>
      </c:layout>
      <c:overlay val="0"/>
      <c:txPr>
        <a:bodyPr/>
        <a:lstStyle/>
        <a:p>
          <a:pPr>
            <a:lnSpc>
              <a:spcPct val="100000"/>
            </a:lnSpc>
            <a:defRPr sz="11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29943"/>
          <c:y val="1.6183934452125123E-2"/>
          <c:w val="0.76836158192090398"/>
          <c:h val="0.74139701312125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8BE2-4AE6-B25D-407E183E0E6A}"/>
              </c:ext>
            </c:extLst>
          </c:dPt>
          <c:dLbls>
            <c:dLbl>
              <c:idx val="0"/>
              <c:layout>
                <c:manualLayout>
                  <c:x val="2.8248587570621469E-2"/>
                  <c:y val="1.362862156472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E2-4AE6-B25D-407E183E0E6A}"/>
                </c:ext>
              </c:extLst>
            </c:dLbl>
            <c:dLbl>
              <c:idx val="1"/>
              <c:layout>
                <c:manualLayout>
                  <c:x val="1.9774011299435131E-2"/>
                  <c:y val="-2.45315188165120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E2-4AE6-B25D-407E183E0E6A}"/>
                </c:ext>
              </c:extLst>
            </c:dLbl>
            <c:dLbl>
              <c:idx val="2"/>
              <c:layout>
                <c:manualLayout>
                  <c:x val="2.5423728813559324E-2"/>
                  <c:y val="1.362862156472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E2-4AE6-B25D-407E183E0E6A}"/>
                </c:ext>
              </c:extLst>
            </c:dLbl>
            <c:dLbl>
              <c:idx val="3"/>
              <c:layout>
                <c:manualLayout>
                  <c:x val="-2.8248587570621469E-3"/>
                  <c:y val="2.18057945035661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E2-4AE6-B25D-407E183E0E6A}"/>
                </c:ext>
              </c:extLst>
            </c:dLbl>
            <c:dLbl>
              <c:idx val="4"/>
              <c:layout>
                <c:manualLayout>
                  <c:x val="-3.3898305084745714E-2"/>
                  <c:y val="2.18057945035661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E2-4AE6-B25D-407E183E0E6A}"/>
                </c:ext>
              </c:extLst>
            </c:dLbl>
            <c:dLbl>
              <c:idx val="5"/>
              <c:layout>
                <c:manualLayout>
                  <c:x val="-3.1073446327683614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BY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E2-4AE6-B25D-407E183E0E6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Подоходный налог с физических лиц</c:v>
                </c:pt>
                <c:pt idx="1">
                  <c:v>Земельный налог и налог на недвижимость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Налог на прибыль и перечисление в бюджет части прибыли</c:v>
                </c:pt>
                <c:pt idx="5">
                  <c:v>Прочие налоговые и неналоговые доходы</c:v>
                </c:pt>
                <c:pt idx="6">
                  <c:v>Дотации, субвенции и иные межбюджетные транферты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3182.9</c:v>
                </c:pt>
                <c:pt idx="1">
                  <c:v>427</c:v>
                </c:pt>
                <c:pt idx="2">
                  <c:v>675.9</c:v>
                </c:pt>
                <c:pt idx="3">
                  <c:v>503.3</c:v>
                </c:pt>
                <c:pt idx="4">
                  <c:v>385</c:v>
                </c:pt>
                <c:pt idx="5">
                  <c:v>576.1</c:v>
                </c:pt>
                <c:pt idx="6">
                  <c:v>3471.2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BE2-4AE6-B25D-407E183E0E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16"/>
          <c:w val="1"/>
          <c:h val="0.24183677761866987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468"/>
          <c:y val="6.8837448634841722E-4"/>
          <c:w val="0.75021486720939556"/>
          <c:h val="0.749479290865786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3931E-2"/>
                  <c:y val="6.9988798692420594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492-403F-AA69-360591DC3DD9}"/>
                </c:ext>
              </c:extLst>
            </c:dLbl>
            <c:dLbl>
              <c:idx val="1"/>
              <c:layout>
                <c:manualLayout>
                  <c:x val="1.4155878820232217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92-403F-AA69-360591DC3DD9}"/>
                </c:ext>
              </c:extLst>
            </c:dLbl>
            <c:dLbl>
              <c:idx val="2"/>
              <c:layout>
                <c:manualLayout>
                  <c:x val="3.4019478435376671E-2"/>
                  <c:y val="-5.808437510470617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492-403F-AA69-360591DC3DD9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92-403F-AA69-360591DC3DD9}"/>
                </c:ext>
              </c:extLst>
            </c:dLbl>
            <c:dLbl>
              <c:idx val="4"/>
              <c:layout>
                <c:manualLayout>
                  <c:x val="0"/>
                  <c:y val="0.1635408619670771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492-403F-AA69-360591DC3DD9}"/>
                </c:ext>
              </c:extLst>
            </c:dLbl>
            <c:dLbl>
              <c:idx val="5"/>
              <c:layout>
                <c:manualLayout>
                  <c:x val="-2.5172605542951199E-2"/>
                  <c:y val="-8.883551348109140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492-403F-AA69-360591DC3DD9}"/>
                </c:ext>
              </c:extLst>
            </c:dLbl>
            <c:dLbl>
              <c:idx val="6"/>
              <c:layout>
                <c:manualLayout>
                  <c:x val="5.7519462609546691E-2"/>
                  <c:y val="-3.0931462123793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492-403F-AA69-360591DC3DD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экономика, охрана окружающей среды и прочие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1216.8</c:v>
                </c:pt>
                <c:pt idx="1">
                  <c:v>1681.7</c:v>
                </c:pt>
                <c:pt idx="2">
                  <c:v>1961.2</c:v>
                </c:pt>
                <c:pt idx="3">
                  <c:v>588.20000000000005</c:v>
                </c:pt>
                <c:pt idx="4">
                  <c:v>3345.2</c:v>
                </c:pt>
                <c:pt idx="5">
                  <c:v>447</c:v>
                </c:pt>
                <c:pt idx="6">
                  <c:v>250.1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492-403F-AA69-360591DC3D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1991"/>
          <c:w val="1"/>
          <c:h val="0.256429127650845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66E-2"/>
          <c:w val="0.8289558180227472"/>
          <c:h val="0.48448270148646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11.8</c:v>
                </c:pt>
                <c:pt idx="1">
                  <c:v>71.599999999999994</c:v>
                </c:pt>
                <c:pt idx="2">
                  <c:v>67.099999999999994</c:v>
                </c:pt>
                <c:pt idx="3">
                  <c:v>65</c:v>
                </c:pt>
                <c:pt idx="4">
                  <c:v>75.599999999999994</c:v>
                </c:pt>
                <c:pt idx="5">
                  <c:v>64.2</c:v>
                </c:pt>
                <c:pt idx="6">
                  <c:v>80.099999999999994</c:v>
                </c:pt>
                <c:pt idx="7">
                  <c:v>75.099999999999994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B7-4CCD-B090-E908E7C954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17.399999999999999</c:v>
                </c:pt>
                <c:pt idx="1">
                  <c:v>28.4</c:v>
                </c:pt>
                <c:pt idx="2">
                  <c:v>32.9</c:v>
                </c:pt>
                <c:pt idx="3">
                  <c:v>35</c:v>
                </c:pt>
                <c:pt idx="4">
                  <c:v>24.4</c:v>
                </c:pt>
                <c:pt idx="5">
                  <c:v>35.799999999999997</c:v>
                </c:pt>
                <c:pt idx="6">
                  <c:v>19.899999999999999</c:v>
                </c:pt>
                <c:pt idx="7">
                  <c:v>24.9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B7-4CCD-B090-E908E7C954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 formatCode="0.0">
                  <c:v>21.1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B7-4CCD-B090-E908E7C954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 formatCode="0.0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B7-4CCD-B090-E908E7C954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B7-4CCD-B090-E908E7C954A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B7-4CCD-B090-E908E7C954A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B7-4CCD-B090-E908E7C954A7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B7-4CCD-B090-E908E7C954A7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AB7-4CCD-B090-E908E7C954A7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B7-4CCD-B090-E908E7C954A7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AB7-4CCD-B090-E908E7C95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8"/>
                <c:pt idx="0" formatCode="0.0">
                  <c:v>35.9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AB7-4CCD-B090-E908E7C954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469E-3"/>
                  <c:y val="2.8119511021630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AB7-4CCD-B090-E908E7C95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Лист1!$G$2:$G$9</c:f>
              <c:numCache>
                <c:formatCode>General</c:formatCode>
                <c:ptCount val="8"/>
                <c:pt idx="0" formatCode="0.0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AB7-4CCD-B090-E908E7C954A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экономика, охрана окружающей среды и прочие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469E-3"/>
                  <c:y val="-8.435853306489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AB7-4CCD-B090-E908E7C95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Лист1!$H$2:$H$9</c:f>
              <c:numCache>
                <c:formatCode>General</c:formatCode>
                <c:ptCount val="8"/>
                <c:pt idx="0" formatCode="0.0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EAB7-4CCD-B090-E908E7C954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8363392"/>
        <c:axId val="28361856"/>
      </c:barChart>
      <c:valAx>
        <c:axId val="28361856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8363392"/>
        <c:crosses val="autoZero"/>
        <c:crossBetween val="between"/>
        <c:majorUnit val="20"/>
        <c:minorUnit val="20"/>
      </c:valAx>
      <c:catAx>
        <c:axId val="283633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836185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633E-2"/>
          <c:y val="0.75143632562185181"/>
          <c:w val="0.96140551181102363"/>
          <c:h val="0.24578343103068276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537790826994084"/>
          <c:y val="1.0367013894399741E-3"/>
          <c:w val="0.73764824947728991"/>
          <c:h val="0.737478026319374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9B9-4E74-96FD-1128074BA14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9B9-4E74-96FD-1128074BA14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9B9-4E74-96FD-1128074BA142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9B9-4E74-96FD-1128074BA142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9B9-4E74-96FD-1128074BA14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9B9-4E74-96FD-1128074BA142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39B9-4E74-96FD-1128074BA142}"/>
              </c:ext>
            </c:extLst>
          </c:dPt>
          <c:dLbls>
            <c:dLbl>
              <c:idx val="0"/>
              <c:layout>
                <c:manualLayout>
                  <c:x val="6.4971751412429377E-2"/>
                  <c:y val="-4.937144102661907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B9-4E74-96FD-1128074BA142}"/>
                </c:ext>
              </c:extLst>
            </c:dLbl>
            <c:dLbl>
              <c:idx val="1"/>
              <c:layout>
                <c:manualLayout>
                  <c:x val="3.954802259887006E-2"/>
                  <c:y val="-0.1179319401683786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B9-4E74-96FD-1128074BA142}"/>
                </c:ext>
              </c:extLst>
            </c:dLbl>
            <c:dLbl>
              <c:idx val="2"/>
              <c:layout>
                <c:manualLayout>
                  <c:x val="1.6939365630143689E-2"/>
                  <c:y val="1.461635288668501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B9-4E74-96FD-1128074BA142}"/>
                </c:ext>
              </c:extLst>
            </c:dLbl>
            <c:dLbl>
              <c:idx val="3"/>
              <c:layout>
                <c:manualLayout>
                  <c:x val="-2.9877663597135104E-2"/>
                  <c:y val="2.412445849113151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B9-4E74-96FD-1128074BA142}"/>
                </c:ext>
              </c:extLst>
            </c:dLbl>
            <c:dLbl>
              <c:idx val="4"/>
              <c:layout>
                <c:manualLayout>
                  <c:x val="-9.2520129899016965E-2"/>
                  <c:y val="2.379227856033556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B9-4E74-96FD-1128074BA142}"/>
                </c:ext>
              </c:extLst>
            </c:dLbl>
            <c:dLbl>
              <c:idx val="5"/>
              <c:layout>
                <c:manualLayout>
                  <c:x val="-3.4977757017660926E-2"/>
                  <c:y val="2.214532871972318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B9-4E74-96FD-1128074BA142}"/>
                </c:ext>
              </c:extLst>
            </c:dLbl>
            <c:dLbl>
              <c:idx val="6"/>
              <c:layout>
                <c:manualLayout>
                  <c:x val="2.8248587570621469E-3"/>
                  <c:y val="-1.416734326894259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9B9-4E74-96FD-1128074BA14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 и начисления на неё</c:v>
                </c:pt>
                <c:pt idx="1">
                  <c:v>Медикаменты и продукты питания</c:v>
                </c:pt>
                <c:pt idx="2">
                  <c:v>Коммунальные услуги</c:v>
                </c:pt>
                <c:pt idx="3">
                  <c:v>Транспорт, связь, предметы снабжения и прочее расходы</c:v>
                </c:pt>
                <c:pt idx="4">
                  <c:v>Ремонт оборудования и зданий, благоустройство и прочее</c:v>
                </c:pt>
                <c:pt idx="5">
                  <c:v>Субсидии и трансферты организациям</c:v>
                </c:pt>
                <c:pt idx="6">
                  <c:v>Соцпомощь, медикаменты и прочие трансферты населению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5982.6</c:v>
                </c:pt>
                <c:pt idx="1">
                  <c:v>307.39999999999998</c:v>
                </c:pt>
                <c:pt idx="2">
                  <c:v>820</c:v>
                </c:pt>
                <c:pt idx="3">
                  <c:v>278.39999999999998</c:v>
                </c:pt>
                <c:pt idx="4">
                  <c:v>222.5</c:v>
                </c:pt>
                <c:pt idx="5">
                  <c:v>1575.9</c:v>
                </c:pt>
                <c:pt idx="6">
                  <c:v>303.39999999999998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9B9-4E74-96FD-1128074BA14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27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66666666666666E-3"/>
                  <c:y val="9.374999999999999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1531,6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E5-4CED-893F-3BC7C8DF8886}"/>
                </c:ext>
              </c:extLst>
            </c:dLbl>
            <c:dLbl>
              <c:idx val="1"/>
              <c:layout>
                <c:manualLayout>
                  <c:x val="0"/>
                  <c:y val="1.249950787401574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1524,9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E5-4CED-893F-3BC7C8DF88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01.01.2023</c:v>
                </c:pt>
                <c:pt idx="1">
                  <c:v>01.04.2023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1531.6</c:v>
                </c:pt>
                <c:pt idx="1">
                  <c:v>1524.9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E5-4CED-893F-3BC7C8DF888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
(до 1 года),
в нацвалюте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2E-2"/>
                  <c:y val="6.25000000000000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E5-4CED-893F-3BC7C8DF8886}"/>
                </c:ext>
              </c:extLst>
            </c:dLbl>
            <c:dLbl>
              <c:idx val="1"/>
              <c:layout>
                <c:manualLayout>
                  <c:x val="6.2500000000000003E-3"/>
                  <c:y val="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E5-4CED-893F-3BC7C8DF88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01.01.2023</c:v>
                </c:pt>
                <c:pt idx="1">
                  <c:v>01.04.2023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4E5-4CED-893F-3BC7C8DF88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55104"/>
        <c:axId val="27856896"/>
      </c:barChart>
      <c:catAx>
        <c:axId val="2785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7856896"/>
        <c:crosses val="autoZero"/>
        <c:auto val="1"/>
        <c:lblAlgn val="ctr"/>
        <c:lblOffset val="100"/>
        <c:noMultiLvlLbl val="0"/>
      </c:catAx>
      <c:valAx>
        <c:axId val="2785689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7855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75065616793"/>
          <c:y val="0.33255290354330708"/>
          <c:w val="0.32746358267716541"/>
          <c:h val="0.4454099409448819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0.7425</cdr:x>
      <cdr:y>0.01531</cdr:y>
    </cdr:from>
    <cdr:to>
      <cdr:x>1</cdr:x>
      <cdr:y>0.08137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38132" y="71338"/>
          <a:ext cx="1157668" cy="3077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руб.;  %</a:t>
          </a:r>
        </a:p>
      </cdr:txBody>
    </cdr:sp>
  </cdr:relSizeAnchor>
  <cdr:relSizeAnchor xmlns:cdr="http://schemas.openxmlformats.org/drawingml/2006/chartDrawing">
    <cdr:from>
      <cdr:x>0.02391</cdr:x>
      <cdr:y>0.01744</cdr:y>
    </cdr:from>
    <cdr:to>
      <cdr:x>0.56488</cdr:x>
      <cdr:y>0.08349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07504" y="81252"/>
          <a:ext cx="2432076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0.72865</cdr:x>
      <cdr:y>0.0001</cdr:y>
    </cdr:from>
    <cdr:to>
      <cdr:x>1</cdr:x>
      <cdr:y>0.06825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275857" y="452"/>
          <a:ext cx="121994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0.69661</cdr:x>
      <cdr:y>0</cdr:y>
    </cdr:from>
    <cdr:to>
      <cdr:x>0.95882</cdr:x>
      <cdr:y>0.06708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131840" y="0"/>
          <a:ext cx="117882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0.43364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0.84227</cdr:x>
      <cdr:y>0.11019</cdr:y>
    </cdr:from>
    <cdr:to>
      <cdr:x>1</cdr:x>
      <cdr:y>0.1935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961545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034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6972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t>26.04.2023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t>26.04.2023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t>26.04.2023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032319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Берестовицкого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квартал 2023 года.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53549887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Берестовицкого района.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499742"/>
            <a:ext cx="2029941" cy="20404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6 сельских бюджетов:</a:t>
            </a: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Берестовицкий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Конюховский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Малоберестовицкий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Олекшицкий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Пограничный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Эйсмонтовский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089768"/>
              </p:ext>
            </p:extLst>
          </p:nvPr>
        </p:nvGraphicFramePr>
        <p:xfrm>
          <a:off x="107506" y="555526"/>
          <a:ext cx="8928988" cy="3671818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5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05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2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98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33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07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204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31519">
                <a:tc gridSpan="15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8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40 861,8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9 221,4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40 861,8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9 490,2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-268,8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40 018,8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9 035,8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40 018,8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9 308,4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-272,6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1 118,3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1 118,3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Берестовицкий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Олекшицкий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Пограничный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234,6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234,6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Эйсмонтовский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03548416"/>
              </p:ext>
            </p:extLst>
          </p:nvPr>
        </p:nvGraphicFramePr>
        <p:xfrm>
          <a:off x="4648200" y="555526"/>
          <a:ext cx="4495800" cy="4587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01286493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265314"/>
              </p:ext>
            </p:extLst>
          </p:nvPr>
        </p:nvGraphicFramePr>
        <p:xfrm>
          <a:off x="107504" y="23725"/>
          <a:ext cx="8928989" cy="4804986"/>
        </p:xfrm>
        <a:graphic>
          <a:graphicData uri="http://schemas.openxmlformats.org/drawingml/2006/table">
            <a:tbl>
              <a:tblPr/>
              <a:tblGrid>
                <a:gridCol w="1582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неналоговые</a:t>
                      </a:r>
                    </a:p>
                    <a:p>
                      <a:pPr algn="ctr" fontAlgn="ctr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  <a:p>
                      <a:pPr algn="ctr" fontAlgn="ctr"/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доходов)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(дотации, субвенции, иные межбюджетные трансферты)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BY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568,7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(55,5)</a:t>
                      </a:r>
                      <a:endParaRPr lang="ru-BY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5 750</a:t>
                      </a: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(62,4)</a:t>
                      </a:r>
                      <a:endParaRPr lang="ru-BY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2 860,5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(44,5)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3 471,2</a:t>
                      </a:r>
                    </a:p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(37,6)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6 429,3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9 221,4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143,4</a:t>
                      </a:r>
                      <a:endParaRPr lang="ru-BY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469,7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(54,8)</a:t>
                      </a:r>
                      <a:endParaRPr lang="ru-BY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564,6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(61,6)</a:t>
                      </a:r>
                      <a:endParaRPr lang="ru-BY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2 860,5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(45,2)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3 471,2</a:t>
                      </a:r>
                    </a:p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(38,4)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6 330,2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9 035,8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142,7</a:t>
                      </a:r>
                      <a:endParaRPr lang="ru-BY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(56,2)</a:t>
                      </a:r>
                      <a:endParaRPr lang="ru-BY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185,6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(80,3)</a:t>
                      </a:r>
                      <a:endParaRPr lang="ru-BY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77,0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(43,7)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45,4</a:t>
                      </a:r>
                    </a:p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(19,7)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131,2</a:t>
                      </a:r>
                      <a:endParaRPr lang="ru-BY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30,7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180,6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110,7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189,7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122,8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30,3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196,8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132,7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Олекшицкий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195,5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138,5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Пограничный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24,5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162,4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121,2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Эйсмонтовский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24,5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224,8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150,0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51169492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77721267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6236028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 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08105454"/>
              </p:ext>
            </p:extLst>
          </p:nvPr>
        </p:nvGraphicFramePr>
        <p:xfrm>
          <a:off x="2123728" y="521037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312907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113816"/>
              </p:ext>
            </p:extLst>
          </p:nvPr>
        </p:nvGraphicFramePr>
        <p:xfrm>
          <a:off x="107504" y="51470"/>
          <a:ext cx="8928989" cy="4651985"/>
        </p:xfrm>
        <a:graphic>
          <a:graphicData uri="http://schemas.openxmlformats.org/drawingml/2006/table">
            <a:tbl>
              <a:tblPr/>
              <a:tblGrid>
                <a:gridCol w="1582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2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(заработная плата, лекарственные средства, продукты питания,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другие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7 746,9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8 658,1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111,8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832,1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156,9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8 277,2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9 490,2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114,6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7 643,5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8 509,2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111,3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799,2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151,9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8 169,7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113,9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144,0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78,4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123,1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158,0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131,4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149,0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152,1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11,7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92,1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126,3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Олекшицкий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137,2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102,5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119,6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Пограничный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123,4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82,6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110,6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Эйсмонтовский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175,0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107,9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146,1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190938"/>
              </p:ext>
            </p:extLst>
          </p:nvPr>
        </p:nvGraphicFramePr>
        <p:xfrm>
          <a:off x="107504" y="47649"/>
          <a:ext cx="8958116" cy="4856910"/>
        </p:xfrm>
        <a:graphic>
          <a:graphicData uri="http://schemas.openxmlformats.org/drawingml/2006/table">
            <a:tbl>
              <a:tblPr/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28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местного управления и самоуправления Берестовицкого района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01.01.2023 года.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434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01.01.2023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.2023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1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53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53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10434</TotalTime>
  <Words>827</Words>
  <Application>Microsoft Office PowerPoint</Application>
  <PresentationFormat>Экран (16:9)</PresentationFormat>
  <Paragraphs>479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Цумарева Людмила Геннадьевна</cp:lastModifiedBy>
  <cp:revision>551</cp:revision>
  <cp:lastPrinted>2023-04-21T07:30:09Z</cp:lastPrinted>
  <dcterms:created xsi:type="dcterms:W3CDTF">2013-10-16T05:53:51Z</dcterms:created>
  <dcterms:modified xsi:type="dcterms:W3CDTF">2023-04-26T12:18:27Z</dcterms:modified>
</cp:coreProperties>
</file>