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notesSlides/notesSlide2.xml" ContentType="application/vnd.openxmlformats-officedocument.presentationml.notesSlide+xml"/>
  <Override PartName="/ppt/charts/chart3.xml" ContentType="application/vnd.openxmlformats-officedocument.drawingml.chart+xml"/>
  <Override PartName="/ppt/drawings/drawing3.xml" ContentType="application/vnd.openxmlformats-officedocument.drawingml.chartshapes+xml"/>
  <Override PartName="/ppt/charts/chart4.xml" ContentType="application/vnd.openxmlformats-officedocument.drawingml.chart+xml"/>
  <Override PartName="/ppt/drawings/drawing4.xml" ContentType="application/vnd.openxmlformats-officedocument.drawingml.chartshapes+xml"/>
  <Override PartName="/ppt/notesSlides/notesSlide3.xml" ContentType="application/vnd.openxmlformats-officedocument.presentationml.notesSlide+xml"/>
  <Override PartName="/ppt/charts/chart5.xml" ContentType="application/vnd.openxmlformats-officedocument.drawingml.chart+xml"/>
  <Override PartName="/ppt/drawings/drawing5.xml" ContentType="application/vnd.openxmlformats-officedocument.drawingml.chartshapes+xml"/>
  <Override PartName="/ppt/charts/chart6.xml" ContentType="application/vnd.openxmlformats-officedocument.drawingml.chart+xml"/>
  <Override PartName="/ppt/drawings/drawing6.xml" ContentType="application/vnd.openxmlformats-officedocument.drawingml.chartshapes+xml"/>
  <Override PartName="/ppt/charts/chart7.xml" ContentType="application/vnd.openxmlformats-officedocument.drawingml.chart+xml"/>
  <Override PartName="/ppt/drawings/drawing7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44" r:id="rId1"/>
  </p:sldMasterIdLst>
  <p:notesMasterIdLst>
    <p:notesMasterId r:id="rId12"/>
  </p:notesMasterIdLst>
  <p:handoutMasterIdLst>
    <p:handoutMasterId r:id="rId13"/>
  </p:handoutMasterIdLst>
  <p:sldIdLst>
    <p:sldId id="258" r:id="rId2"/>
    <p:sldId id="284" r:id="rId3"/>
    <p:sldId id="289" r:id="rId4"/>
    <p:sldId id="295" r:id="rId5"/>
    <p:sldId id="285" r:id="rId6"/>
    <p:sldId id="297" r:id="rId7"/>
    <p:sldId id="298" r:id="rId8"/>
    <p:sldId id="296" r:id="rId9"/>
    <p:sldId id="282" r:id="rId10"/>
    <p:sldId id="291" r:id="rId11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FFFF66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33" autoAdjust="0"/>
    <p:restoredTop sz="94676" autoAdjust="0"/>
  </p:normalViewPr>
  <p:slideViewPr>
    <p:cSldViewPr>
      <p:cViewPr varScale="1">
        <p:scale>
          <a:sx n="143" d="100"/>
          <a:sy n="143" d="100"/>
        </p:scale>
        <p:origin x="696" y="12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.xml"/><Relationship Id="rId1" Type="http://schemas.openxmlformats.org/officeDocument/2006/relationships/package" Target="../embeddings/Microsoft_Excel_Worksheet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048862642169729"/>
          <c:y val="4.5156658628328766E-2"/>
          <c:w val="0.8289558180227472"/>
          <c:h val="0.48448270148646611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Подоходный налог с физических лиц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B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Лист1!$A$2:$A$9</c:f>
              <c:strCache>
                <c:ptCount val="8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Берестовицкий</c:v>
                </c:pt>
                <c:pt idx="3">
                  <c:v>Конюховский</c:v>
                </c:pt>
                <c:pt idx="4">
                  <c:v>Малоберестовицкий</c:v>
                </c:pt>
                <c:pt idx="5">
                  <c:v>Олекшицкий</c:v>
                </c:pt>
                <c:pt idx="6">
                  <c:v>Пограничный</c:v>
                </c:pt>
                <c:pt idx="7">
                  <c:v>Эйсмонтовский</c:v>
                </c:pt>
              </c:strCache>
            </c:strRef>
          </c:cat>
          <c:val>
            <c:numRef>
              <c:f>Лист1!$B$2:$B$9</c:f>
              <c:numCache>
                <c:formatCode>0.0</c:formatCode>
                <c:ptCount val="8"/>
                <c:pt idx="0">
                  <c:v>32.299999999999997</c:v>
                </c:pt>
                <c:pt idx="1">
                  <c:v>59.6</c:v>
                </c:pt>
                <c:pt idx="2">
                  <c:v>58.6</c:v>
                </c:pt>
                <c:pt idx="3">
                  <c:v>62.7</c:v>
                </c:pt>
                <c:pt idx="4">
                  <c:v>61.7</c:v>
                </c:pt>
                <c:pt idx="5">
                  <c:v>66.900000000000006</c:v>
                </c:pt>
                <c:pt idx="6">
                  <c:v>49.3</c:v>
                </c:pt>
                <c:pt idx="7">
                  <c:v>59.3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594-4B58-9487-6198DF936625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Земельный налог и налог на недвижимость</c:v>
                </c:pt>
              </c:strCache>
            </c:strRef>
          </c:tx>
          <c:invertIfNegative val="0"/>
          <c:dLbls>
            <c:dLbl>
              <c:idx val="1"/>
              <c:layout>
                <c:manualLayout>
                  <c:x val="2.8248587570621469E-3"/>
                  <c:y val="8.30431907417087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594-4B58-9487-6198DF936625}"/>
                </c:ext>
              </c:extLst>
            </c:dLbl>
            <c:dLbl>
              <c:idx val="2"/>
              <c:layout>
                <c:manualLayout>
                  <c:x val="5.1788478947877939E-17"/>
                  <c:y val="2.2144850864455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594-4B58-9487-6198DF936625}"/>
                </c:ext>
              </c:extLst>
            </c:dLbl>
            <c:dLbl>
              <c:idx val="3"/>
              <c:layout>
                <c:manualLayout>
                  <c:x val="5.6497175141242938E-3"/>
                  <c:y val="1.38405317902847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594-4B58-9487-6198DF936625}"/>
                </c:ext>
              </c:extLst>
            </c:dLbl>
            <c:dLbl>
              <c:idx val="4"/>
              <c:layout>
                <c:manualLayout>
                  <c:x val="0"/>
                  <c:y val="1.66086381483417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6594-4B58-9487-6198DF936625}"/>
                </c:ext>
              </c:extLst>
            </c:dLbl>
            <c:dLbl>
              <c:idx val="5"/>
              <c:layout>
                <c:manualLayout>
                  <c:x val="5.6497175141242938E-3"/>
                  <c:y val="1.38405317902847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594-4B58-9487-6198DF936625}"/>
                </c:ext>
              </c:extLst>
            </c:dLbl>
            <c:dLbl>
              <c:idx val="7"/>
              <c:layout>
                <c:manualLayout>
                  <c:x val="-5.6497175141242938E-3"/>
                  <c:y val="1.1072425432227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6594-4B58-9487-6198DF93662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B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Лист1!$A$2:$A$9</c:f>
              <c:strCache>
                <c:ptCount val="8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Берестовицкий</c:v>
                </c:pt>
                <c:pt idx="3">
                  <c:v>Конюховский</c:v>
                </c:pt>
                <c:pt idx="4">
                  <c:v>Малоберестовицкий</c:v>
                </c:pt>
                <c:pt idx="5">
                  <c:v>Олекшицкий</c:v>
                </c:pt>
                <c:pt idx="6">
                  <c:v>Пограничный</c:v>
                </c:pt>
                <c:pt idx="7">
                  <c:v>Эйсмонтовский</c:v>
                </c:pt>
              </c:strCache>
            </c:strRef>
          </c:cat>
          <c:val>
            <c:numRef>
              <c:f>Лист1!$C$2:$C$9</c:f>
              <c:numCache>
                <c:formatCode>0.0</c:formatCode>
                <c:ptCount val="8"/>
                <c:pt idx="0">
                  <c:v>3.1</c:v>
                </c:pt>
                <c:pt idx="1">
                  <c:v>6.2</c:v>
                </c:pt>
                <c:pt idx="2">
                  <c:v>6.1</c:v>
                </c:pt>
                <c:pt idx="3">
                  <c:v>6.8</c:v>
                </c:pt>
                <c:pt idx="4">
                  <c:v>5.5</c:v>
                </c:pt>
                <c:pt idx="5">
                  <c:v>6.4</c:v>
                </c:pt>
                <c:pt idx="6">
                  <c:v>6.3</c:v>
                </c:pt>
                <c:pt idx="7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6594-4B58-9487-6198DF936625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Налог на добавленную стоимость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B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Лист1!$A$2:$A$9</c:f>
              <c:strCache>
                <c:ptCount val="8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Берестовицкий</c:v>
                </c:pt>
                <c:pt idx="3">
                  <c:v>Конюховский</c:v>
                </c:pt>
                <c:pt idx="4">
                  <c:v>Малоберестовицкий</c:v>
                </c:pt>
                <c:pt idx="5">
                  <c:v>Олекшицкий</c:v>
                </c:pt>
                <c:pt idx="6">
                  <c:v>Пограничный</c:v>
                </c:pt>
                <c:pt idx="7">
                  <c:v>Эйсмонтовский</c:v>
                </c:pt>
              </c:strCache>
            </c:strRef>
          </c:cat>
          <c:val>
            <c:numRef>
              <c:f>Лист1!$D$2:$D$9</c:f>
              <c:numCache>
                <c:formatCode>General</c:formatCode>
                <c:ptCount val="8"/>
                <c:pt idx="0" formatCode="0.0">
                  <c:v>6.5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6594-4B58-9487-6198DF936625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Единый налог для производителей сельскохозяйственной продукции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B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Лист1!$A$2:$A$9</c:f>
              <c:strCache>
                <c:ptCount val="8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Берестовицкий</c:v>
                </c:pt>
                <c:pt idx="3">
                  <c:v>Конюховский</c:v>
                </c:pt>
                <c:pt idx="4">
                  <c:v>Малоберестовицкий</c:v>
                </c:pt>
                <c:pt idx="5">
                  <c:v>Олекшицкий</c:v>
                </c:pt>
                <c:pt idx="6">
                  <c:v>Пограничный</c:v>
                </c:pt>
                <c:pt idx="7">
                  <c:v>Эйсмонтовский</c:v>
                </c:pt>
              </c:strCache>
            </c:strRef>
          </c:cat>
          <c:val>
            <c:numRef>
              <c:f>Лист1!$E$2:$E$9</c:f>
              <c:numCache>
                <c:formatCode>General</c:formatCode>
                <c:ptCount val="8"/>
                <c:pt idx="0" formatCode="0.0">
                  <c:v>4.3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6594-4B58-9487-6198DF936625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Налог на прибыль и перечисление в бюджет части прибыли</c:v>
                </c:pt>
              </c:strCache>
            </c:strRef>
          </c:tx>
          <c:invertIfNegative val="0"/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6594-4B58-9487-6198DF936625}"/>
                </c:ext>
              </c:extLst>
            </c:dLbl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6594-4B58-9487-6198DF936625}"/>
                </c:ext>
              </c:extLst>
            </c:dLbl>
            <c:dLbl>
              <c:idx val="2"/>
              <c:layout>
                <c:manualLayout>
                  <c:x val="5.1788478947877939E-17"/>
                  <c:y val="-8.304319074170864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6594-4B58-9487-6198DF936625}"/>
                </c:ext>
              </c:extLst>
            </c:dLbl>
            <c:dLbl>
              <c:idx val="3"/>
              <c:layout>
                <c:manualLayout>
                  <c:x val="5.6497175141242938E-3"/>
                  <c:y val="-8.304319074170864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6594-4B58-9487-6198DF936625}"/>
                </c:ext>
              </c:extLst>
            </c:dLbl>
            <c:dLbl>
              <c:idx val="4"/>
              <c:layout>
                <c:manualLayout>
                  <c:x val="-2.8248587570621469E-3"/>
                  <c:y val="-8.304319074170864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6594-4B58-9487-6198DF936625}"/>
                </c:ext>
              </c:extLst>
            </c:dLbl>
            <c:dLbl>
              <c:idx val="5"/>
              <c:layout>
                <c:manualLayout>
                  <c:x val="5.6497175141242938E-3"/>
                  <c:y val="-8.304319074170864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6594-4B58-9487-6198DF936625}"/>
                </c:ext>
              </c:extLst>
            </c:dLbl>
            <c:dLbl>
              <c:idx val="6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6594-4B58-9487-6198DF936625}"/>
                </c:ext>
              </c:extLst>
            </c:dLbl>
            <c:dLbl>
              <c:idx val="7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6594-4B58-9487-6198DF93662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BY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Лист1!$A$2:$A$9</c:f>
              <c:strCache>
                <c:ptCount val="8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Берестовицкий</c:v>
                </c:pt>
                <c:pt idx="3">
                  <c:v>Конюховский</c:v>
                </c:pt>
                <c:pt idx="4">
                  <c:v>Малоберестовицкий</c:v>
                </c:pt>
                <c:pt idx="5">
                  <c:v>Олекшицкий</c:v>
                </c:pt>
                <c:pt idx="6">
                  <c:v>Пограничный</c:v>
                </c:pt>
                <c:pt idx="7">
                  <c:v>Эйсмонтовский</c:v>
                </c:pt>
              </c:strCache>
            </c:strRef>
          </c:cat>
          <c:val>
            <c:numRef>
              <c:f>Лист1!$F$2:$F$9</c:f>
              <c:numCache>
                <c:formatCode>General</c:formatCode>
                <c:ptCount val="8"/>
                <c:pt idx="0" formatCode="0.0">
                  <c:v>6.4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6594-4B58-9487-6198DF936625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Прочие налоговые и неналоговые доходы</c:v>
                </c:pt>
              </c:strCache>
            </c:strRef>
          </c:tx>
          <c:invertIfNegative val="0"/>
          <c:dLbls>
            <c:dLbl>
              <c:idx val="1"/>
              <c:layout>
                <c:manualLayout>
                  <c:x val="0"/>
                  <c:y val="-8.304319074170864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6594-4B58-9487-6198DF936625}"/>
                </c:ext>
              </c:extLst>
            </c:dLbl>
            <c:dLbl>
              <c:idx val="3"/>
              <c:layout>
                <c:manualLayout>
                  <c:x val="5.6497175141242938E-3"/>
                  <c:y val="-8.304319074170868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6594-4B58-9487-6198DF93662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B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Лист1!$A$2:$A$9</c:f>
              <c:strCache>
                <c:ptCount val="8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Берестовицкий</c:v>
                </c:pt>
                <c:pt idx="3">
                  <c:v>Конюховский</c:v>
                </c:pt>
                <c:pt idx="4">
                  <c:v>Малоберестовицкий</c:v>
                </c:pt>
                <c:pt idx="5">
                  <c:v>Олекшицкий</c:v>
                </c:pt>
                <c:pt idx="6">
                  <c:v>Пограничный</c:v>
                </c:pt>
                <c:pt idx="7">
                  <c:v>Эйсмонтовский</c:v>
                </c:pt>
              </c:strCache>
            </c:strRef>
          </c:cat>
          <c:val>
            <c:numRef>
              <c:f>Лист1!$G$2:$G$9</c:f>
              <c:numCache>
                <c:formatCode>0.0</c:formatCode>
                <c:ptCount val="8"/>
                <c:pt idx="0">
                  <c:v>6.4</c:v>
                </c:pt>
                <c:pt idx="1">
                  <c:v>7.5</c:v>
                </c:pt>
                <c:pt idx="2">
                  <c:v>2.8</c:v>
                </c:pt>
                <c:pt idx="3">
                  <c:v>2.6</c:v>
                </c:pt>
                <c:pt idx="4">
                  <c:v>2.2000000000000002</c:v>
                </c:pt>
                <c:pt idx="5">
                  <c:v>5.9</c:v>
                </c:pt>
                <c:pt idx="6">
                  <c:v>19.399999999999999</c:v>
                </c:pt>
                <c:pt idx="7">
                  <c:v>11.8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5-6594-4B58-9487-6198DF936625}"/>
            </c:ext>
          </c:extLst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Дотации, субвенции и иные межбюджетные транферты</c:v>
                </c:pt>
              </c:strCache>
            </c:strRef>
          </c:tx>
          <c:invertIfNegative val="0"/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B56-4086-9CA6-E193E1CFDF0A}"/>
                </c:ext>
              </c:extLst>
            </c:dLbl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B56-4086-9CA6-E193E1CFDF0A}"/>
                </c:ext>
              </c:extLst>
            </c:dLbl>
            <c:dLbl>
              <c:idx val="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FB56-4086-9CA6-E193E1CFDF0A}"/>
                </c:ext>
              </c:extLst>
            </c:dLbl>
            <c:dLbl>
              <c:idx val="3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B56-4086-9CA6-E193E1CFDF0A}"/>
                </c:ext>
              </c:extLst>
            </c:dLbl>
            <c:dLbl>
              <c:idx val="4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FB56-4086-9CA6-E193E1CFDF0A}"/>
                </c:ext>
              </c:extLst>
            </c:dLbl>
            <c:dLbl>
              <c:idx val="5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FB56-4086-9CA6-E193E1CFDF0A}"/>
                </c:ext>
              </c:extLst>
            </c:dLbl>
            <c:dLbl>
              <c:idx val="6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FB56-4086-9CA6-E193E1CFDF0A}"/>
                </c:ext>
              </c:extLst>
            </c:dLbl>
            <c:dLbl>
              <c:idx val="7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FB56-4086-9CA6-E193E1CFDF0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BY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Лист1!$A$2:$A$9</c:f>
              <c:strCache>
                <c:ptCount val="8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Берестовицкий</c:v>
                </c:pt>
                <c:pt idx="3">
                  <c:v>Конюховский</c:v>
                </c:pt>
                <c:pt idx="4">
                  <c:v>Малоберестовицкий</c:v>
                </c:pt>
                <c:pt idx="5">
                  <c:v>Олекшицкий</c:v>
                </c:pt>
                <c:pt idx="6">
                  <c:v>Пограничный</c:v>
                </c:pt>
                <c:pt idx="7">
                  <c:v>Эйсмонтовский</c:v>
                </c:pt>
              </c:strCache>
            </c:strRef>
          </c:cat>
          <c:val>
            <c:numRef>
              <c:f>Лист1!$H$2:$H$9</c:f>
              <c:numCache>
                <c:formatCode>0.0</c:formatCode>
                <c:ptCount val="8"/>
                <c:pt idx="0">
                  <c:v>41</c:v>
                </c:pt>
                <c:pt idx="1">
                  <c:v>26.7</c:v>
                </c:pt>
                <c:pt idx="2">
                  <c:v>32.5</c:v>
                </c:pt>
                <c:pt idx="3">
                  <c:v>27.9</c:v>
                </c:pt>
                <c:pt idx="4">
                  <c:v>30.6</c:v>
                </c:pt>
                <c:pt idx="5">
                  <c:v>20.8</c:v>
                </c:pt>
                <c:pt idx="6">
                  <c:v>25</c:v>
                </c:pt>
                <c:pt idx="7">
                  <c:v>22.9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B56-4086-9CA6-E193E1CFDF0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100"/>
        <c:axId val="25528576"/>
        <c:axId val="25517440"/>
      </c:barChart>
      <c:valAx>
        <c:axId val="25517440"/>
        <c:scaling>
          <c:orientation val="minMax"/>
          <c:max val="100"/>
          <c:min val="0"/>
        </c:scaling>
        <c:delete val="0"/>
        <c:axPos val="l"/>
        <c:majorGridlines/>
        <c:numFmt formatCode="#,##0.0" sourceLinked="0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ru-BY"/>
          </a:p>
        </c:txPr>
        <c:crossAx val="25528576"/>
        <c:crosses val="autoZero"/>
        <c:crossBetween val="between"/>
        <c:majorUnit val="20"/>
        <c:minorUnit val="20"/>
      </c:valAx>
      <c:catAx>
        <c:axId val="2552857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050">
                <a:latin typeface="Times New Roman" pitchFamily="18" charset="0"/>
                <a:cs typeface="Times New Roman" pitchFamily="18" charset="0"/>
              </a:defRPr>
            </a:pPr>
            <a:endParaRPr lang="ru-BY"/>
          </a:p>
        </c:txPr>
        <c:crossAx val="25517440"/>
        <c:crosses val="autoZero"/>
        <c:auto val="1"/>
        <c:lblAlgn val="ctr"/>
        <c:lblOffset val="100"/>
        <c:noMultiLvlLbl val="0"/>
      </c:catAx>
    </c:plotArea>
    <c:legend>
      <c:legendPos val="b"/>
      <c:layout>
        <c:manualLayout>
          <c:xMode val="edge"/>
          <c:yMode val="edge"/>
          <c:x val="1.3741688538932633E-2"/>
          <c:y val="0.75143632562185181"/>
          <c:w val="0.97643222563281262"/>
          <c:h val="0.24856374513020343"/>
        </c:manualLayout>
      </c:layout>
      <c:overlay val="0"/>
      <c:txPr>
        <a:bodyPr/>
        <a:lstStyle/>
        <a:p>
          <a:pPr>
            <a:lnSpc>
              <a:spcPct val="100000"/>
            </a:lnSpc>
            <a:defRPr sz="1100">
              <a:latin typeface="Times New Roman" pitchFamily="18" charset="0"/>
              <a:cs typeface="Times New Roman" pitchFamily="18" charset="0"/>
            </a:defRPr>
          </a:pPr>
          <a:endParaRPr lang="ru-BY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BY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0451977401129943"/>
          <c:y val="1.6183934452125123E-2"/>
          <c:w val="0.76836158192090398"/>
          <c:h val="0.741397013121250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Pt>
            <c:idx val="5"/>
            <c:bubble3D val="0"/>
            <c:explosion val="0"/>
            <c:extLst>
              <c:ext xmlns:c16="http://schemas.microsoft.com/office/drawing/2014/chart" uri="{C3380CC4-5D6E-409C-BE32-E72D297353CC}">
                <c16:uniqueId val="{00000000-8BE2-4AE6-B25D-407E183E0E6A}"/>
              </c:ext>
            </c:extLst>
          </c:dPt>
          <c:dLbls>
            <c:dLbl>
              <c:idx val="0"/>
              <c:layout>
                <c:manualLayout>
                  <c:x val="2.8248587570621469E-2"/>
                  <c:y val="1.362862156472887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BE2-4AE6-B25D-407E183E0E6A}"/>
                </c:ext>
              </c:extLst>
            </c:dLbl>
            <c:dLbl>
              <c:idx val="1"/>
              <c:layout>
                <c:manualLayout>
                  <c:x val="1.9774011299435131E-2"/>
                  <c:y val="-2.4531518816512016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BE2-4AE6-B25D-407E183E0E6A}"/>
                </c:ext>
              </c:extLst>
            </c:dLbl>
            <c:dLbl>
              <c:idx val="2"/>
              <c:layout>
                <c:manualLayout>
                  <c:x val="2.5423728813559324E-2"/>
                  <c:y val="1.362862156472887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BE2-4AE6-B25D-407E183E0E6A}"/>
                </c:ext>
              </c:extLst>
            </c:dLbl>
            <c:dLbl>
              <c:idx val="3"/>
              <c:layout>
                <c:manualLayout>
                  <c:x val="-2.8248587570621469E-3"/>
                  <c:y val="2.1805794503566192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8BE2-4AE6-B25D-407E183E0E6A}"/>
                </c:ext>
              </c:extLst>
            </c:dLbl>
            <c:dLbl>
              <c:idx val="4"/>
              <c:layout>
                <c:manualLayout>
                  <c:x val="-3.3898305084745714E-2"/>
                  <c:y val="2.1805794503566192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BE2-4AE6-B25D-407E183E0E6A}"/>
                </c:ext>
              </c:extLst>
            </c:dLbl>
            <c:dLbl>
              <c:idx val="5"/>
              <c:layout>
                <c:manualLayout>
                  <c:x val="-3.1073446327683614E-2"/>
                  <c:y val="-8.177172938837322E-3"/>
                </c:manualLayout>
              </c:layout>
              <c:numFmt formatCode="0.0%" sourceLinked="0"/>
              <c:spPr>
                <a:scene3d>
                  <a:camera prst="orthographicFront"/>
                  <a:lightRig rig="threePt" dir="t"/>
                </a:scene3d>
                <a:sp3d>
                  <a:bevelT w="6350"/>
                </a:sp3d>
              </c:spPr>
              <c:txPr>
                <a:bodyPr rot="0"/>
                <a:lstStyle/>
                <a:p>
                  <a:pPr>
                    <a:defRPr sz="1400">
                      <a:latin typeface="Times New Roman" pitchFamily="18" charset="0"/>
                      <a:cs typeface="Times New Roman" pitchFamily="18" charset="0"/>
                    </a:defRPr>
                  </a:pPr>
                  <a:endParaRPr lang="ru-BY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BE2-4AE6-B25D-407E183E0E6A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BY"/>
              </a:p>
            </c:txPr>
            <c:dLblPos val="outEnd"/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Лист1!$A$2:$A$8</c:f>
              <c:strCache>
                <c:ptCount val="7"/>
                <c:pt idx="0">
                  <c:v>Подоходный налог с физических лиц</c:v>
                </c:pt>
                <c:pt idx="1">
                  <c:v>Земельный налог и налог на недвижимость</c:v>
                </c:pt>
                <c:pt idx="2">
                  <c:v>Налог на добавленную стоимость</c:v>
                </c:pt>
                <c:pt idx="3">
                  <c:v>Единый налог для производителей сельскохозяйственной продукции</c:v>
                </c:pt>
                <c:pt idx="4">
                  <c:v>Налог на прибыль и перечисление в бюджет части прибыли</c:v>
                </c:pt>
                <c:pt idx="5">
                  <c:v>Прочие налоговые и неналоговые доходы</c:v>
                </c:pt>
                <c:pt idx="6">
                  <c:v>Дотации, субвенции и иные межбюджетные транферты</c:v>
                </c:pt>
              </c:strCache>
            </c:strRef>
          </c:cat>
          <c:val>
            <c:numRef>
              <c:f>Лист1!$B$2:$B$8</c:f>
              <c:numCache>
                <c:formatCode>#,##0.0</c:formatCode>
                <c:ptCount val="7"/>
                <c:pt idx="0">
                  <c:v>7054</c:v>
                </c:pt>
                <c:pt idx="1">
                  <c:v>678.2</c:v>
                </c:pt>
                <c:pt idx="2">
                  <c:v>1344.8</c:v>
                </c:pt>
                <c:pt idx="3">
                  <c:v>909.4</c:v>
                </c:pt>
                <c:pt idx="4">
                  <c:v>1328.1</c:v>
                </c:pt>
                <c:pt idx="5">
                  <c:v>1366.6</c:v>
                </c:pt>
                <c:pt idx="6">
                  <c:v>8550.7999999999993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8BE2-4AE6-B25D-407E183E0E6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"/>
          <c:y val="0.75816322238133016"/>
          <c:w val="1"/>
          <c:h val="0.24183677761866987"/>
        </c:manualLayout>
      </c:layout>
      <c:overlay val="0"/>
      <c:txPr>
        <a:bodyPr/>
        <a:lstStyle/>
        <a:p>
          <a:pPr>
            <a:defRPr sz="1100">
              <a:latin typeface="Times New Roman" pitchFamily="18" charset="0"/>
              <a:cs typeface="Times New Roman" pitchFamily="18" charset="0"/>
            </a:defRPr>
          </a:pPr>
          <a:endParaRPr lang="ru-BY"/>
        </a:p>
      </c:txPr>
    </c:legend>
    <c:plotVisOnly val="1"/>
    <c:dispBlanksAs val="gap"/>
    <c:showDLblsOverMax val="0"/>
  </c:chart>
  <c:spPr>
    <a:scene3d>
      <a:camera prst="orthographicFront"/>
      <a:lightRig rig="threePt" dir="t"/>
    </a:scene3d>
  </c:spPr>
  <c:txPr>
    <a:bodyPr/>
    <a:lstStyle/>
    <a:p>
      <a:pPr>
        <a:defRPr sz="1800"/>
      </a:pPr>
      <a:endParaRPr lang="ru-BY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0672360870145468"/>
          <c:y val="6.8837448634841722E-4"/>
          <c:w val="0.75021486720939556"/>
          <c:h val="0.7494792908657863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16"/>
          <c:dLbls>
            <c:dLbl>
              <c:idx val="0"/>
              <c:layout>
                <c:manualLayout>
                  <c:x val="2.3271052982783931E-2"/>
                  <c:y val="6.9988798692420594E-4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492-403F-AA69-360591DC3DD9}"/>
                </c:ext>
              </c:extLst>
            </c:dLbl>
            <c:dLbl>
              <c:idx val="1"/>
              <c:layout>
                <c:manualLayout>
                  <c:x val="1.4155878820232217E-2"/>
                  <c:y val="-5.2238966247065997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492-403F-AA69-360591DC3DD9}"/>
                </c:ext>
              </c:extLst>
            </c:dLbl>
            <c:dLbl>
              <c:idx val="2"/>
              <c:layout>
                <c:manualLayout>
                  <c:x val="3.4019478435376671E-2"/>
                  <c:y val="-5.8084375104706177E-3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492-403F-AA69-360591DC3DD9}"/>
                </c:ext>
              </c:extLst>
            </c:dLbl>
            <c:dLbl>
              <c:idx val="3"/>
              <c:layout>
                <c:manualLayout>
                  <c:x val="4.4960852351083234E-2"/>
                  <c:y val="3.6790505436032871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492-403F-AA69-360591DC3DD9}"/>
                </c:ext>
              </c:extLst>
            </c:dLbl>
            <c:dLbl>
              <c:idx val="4"/>
              <c:layout>
                <c:manualLayout>
                  <c:x val="0"/>
                  <c:y val="0.16354086196707715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4492-403F-AA69-360591DC3DD9}"/>
                </c:ext>
              </c:extLst>
            </c:dLbl>
            <c:dLbl>
              <c:idx val="5"/>
              <c:layout>
                <c:manualLayout>
                  <c:x val="-2.5172605542951199E-2"/>
                  <c:y val="-8.8835513481091404E-3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492-403F-AA69-360591DC3DD9}"/>
                </c:ext>
              </c:extLst>
            </c:dLbl>
            <c:dLbl>
              <c:idx val="6"/>
              <c:layout>
                <c:manualLayout>
                  <c:x val="5.7519462609546691E-2"/>
                  <c:y val="-3.09314621237936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4492-403F-AA69-360591DC3DD9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BY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Лист1!$A$2:$A$8</c:f>
              <c:strCache>
                <c:ptCount val="7"/>
                <c:pt idx="0">
                  <c:v>Общегосударственная деятельность</c:v>
                </c:pt>
                <c:pt idx="1">
                  <c:v>Жилищно-коммунальные услуги и жилищное строительство</c:v>
                </c:pt>
                <c:pt idx="2">
                  <c:v>Здравоохранение</c:v>
                </c:pt>
                <c:pt idx="3">
                  <c:v>Физическая культура, спорт, культура и СМИ</c:v>
                </c:pt>
                <c:pt idx="4">
                  <c:v>Образование</c:v>
                </c:pt>
                <c:pt idx="5">
                  <c:v>Социальная политика</c:v>
                </c:pt>
                <c:pt idx="6">
                  <c:v>Национальная экономика, охрана окружающей среды и прочие</c:v>
                </c:pt>
              </c:strCache>
            </c:strRef>
          </c:cat>
          <c:val>
            <c:numRef>
              <c:f>Лист1!$B$2:$B$8</c:f>
              <c:numCache>
                <c:formatCode>#,##0.0</c:formatCode>
                <c:ptCount val="7"/>
                <c:pt idx="0">
                  <c:v>2455.8000000000002</c:v>
                </c:pt>
                <c:pt idx="1">
                  <c:v>2309.9</c:v>
                </c:pt>
                <c:pt idx="2">
                  <c:v>4717.2</c:v>
                </c:pt>
                <c:pt idx="3">
                  <c:v>1356.8</c:v>
                </c:pt>
                <c:pt idx="4">
                  <c:v>7327</c:v>
                </c:pt>
                <c:pt idx="5">
                  <c:v>957.1</c:v>
                </c:pt>
                <c:pt idx="6">
                  <c:v>785.2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4492-403F-AA69-360591DC3DD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"/>
          <c:y val="0.74357082017341991"/>
          <c:w val="1"/>
          <c:h val="0.25642912765084513"/>
        </c:manualLayout>
      </c:layout>
      <c:overlay val="0"/>
      <c:txPr>
        <a:bodyPr/>
        <a:lstStyle/>
        <a:p>
          <a:pPr>
            <a:defRPr sz="1150">
              <a:latin typeface="Times New Roman" pitchFamily="18" charset="0"/>
              <a:cs typeface="Times New Roman" pitchFamily="18" charset="0"/>
            </a:defRPr>
          </a:pPr>
          <a:endParaRPr lang="ru-BY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BY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048862642169729"/>
          <c:y val="4.5156658628328766E-2"/>
          <c:w val="0.8289558180227472"/>
          <c:h val="0.48448270148646611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Общегосударственная деятельность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B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Лист1!$A$2:$A$9</c:f>
              <c:strCache>
                <c:ptCount val="8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Берестовицкий</c:v>
                </c:pt>
                <c:pt idx="3">
                  <c:v>Конюховский</c:v>
                </c:pt>
                <c:pt idx="4">
                  <c:v>Малоберестовицкий</c:v>
                </c:pt>
                <c:pt idx="5">
                  <c:v>Олекшицкий</c:v>
                </c:pt>
                <c:pt idx="6">
                  <c:v>Пограничный</c:v>
                </c:pt>
                <c:pt idx="7">
                  <c:v>Эйсмонтовский</c:v>
                </c:pt>
              </c:strCache>
            </c:strRef>
          </c:cat>
          <c:val>
            <c:numRef>
              <c:f>Лист1!$B$2:$B$9</c:f>
              <c:numCache>
                <c:formatCode>0.0</c:formatCode>
                <c:ptCount val="8"/>
                <c:pt idx="0">
                  <c:v>11.5</c:v>
                </c:pt>
                <c:pt idx="1">
                  <c:v>65.400000000000006</c:v>
                </c:pt>
                <c:pt idx="2">
                  <c:v>59.2</c:v>
                </c:pt>
                <c:pt idx="3">
                  <c:v>57.7</c:v>
                </c:pt>
                <c:pt idx="4">
                  <c:v>70.900000000000006</c:v>
                </c:pt>
                <c:pt idx="5">
                  <c:v>64.7</c:v>
                </c:pt>
                <c:pt idx="6">
                  <c:v>71.2</c:v>
                </c:pt>
                <c:pt idx="7">
                  <c:v>69.099999999999994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AB7-4CCD-B090-E908E7C954A7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Жилищно-коммунальные услуги и жилищное строительство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B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Лист1!$A$2:$A$9</c:f>
              <c:strCache>
                <c:ptCount val="8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Берестовицкий</c:v>
                </c:pt>
                <c:pt idx="3">
                  <c:v>Конюховский</c:v>
                </c:pt>
                <c:pt idx="4">
                  <c:v>Малоберестовицкий</c:v>
                </c:pt>
                <c:pt idx="5">
                  <c:v>Олекшицкий</c:v>
                </c:pt>
                <c:pt idx="6">
                  <c:v>Пограничный</c:v>
                </c:pt>
                <c:pt idx="7">
                  <c:v>Эйсмонтовский</c:v>
                </c:pt>
              </c:strCache>
            </c:strRef>
          </c:cat>
          <c:val>
            <c:numRef>
              <c:f>Лист1!$C$2:$C$9</c:f>
              <c:numCache>
                <c:formatCode>0.0</c:formatCode>
                <c:ptCount val="8"/>
                <c:pt idx="0">
                  <c:v>10.9</c:v>
                </c:pt>
                <c:pt idx="1">
                  <c:v>33.5</c:v>
                </c:pt>
                <c:pt idx="2">
                  <c:v>39.700000000000003</c:v>
                </c:pt>
                <c:pt idx="3">
                  <c:v>41.2</c:v>
                </c:pt>
                <c:pt idx="4">
                  <c:v>28</c:v>
                </c:pt>
                <c:pt idx="5">
                  <c:v>33.799999999999997</c:v>
                </c:pt>
                <c:pt idx="6">
                  <c:v>27.8</c:v>
                </c:pt>
                <c:pt idx="7">
                  <c:v>30.3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AB7-4CCD-B090-E908E7C954A7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Здравоохранение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B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Лист1!$A$2:$A$9</c:f>
              <c:strCache>
                <c:ptCount val="8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Берестовицкий</c:v>
                </c:pt>
                <c:pt idx="3">
                  <c:v>Конюховский</c:v>
                </c:pt>
                <c:pt idx="4">
                  <c:v>Малоберестовицкий</c:v>
                </c:pt>
                <c:pt idx="5">
                  <c:v>Олекшицкий</c:v>
                </c:pt>
                <c:pt idx="6">
                  <c:v>Пограничный</c:v>
                </c:pt>
                <c:pt idx="7">
                  <c:v>Эйсмонтовский</c:v>
                </c:pt>
              </c:strCache>
            </c:strRef>
          </c:cat>
          <c:val>
            <c:numRef>
              <c:f>Лист1!$D$2:$D$9</c:f>
              <c:numCache>
                <c:formatCode>General</c:formatCode>
                <c:ptCount val="8"/>
                <c:pt idx="0" formatCode="0.0">
                  <c:v>24.2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AB7-4CCD-B090-E908E7C954A7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Физическая культура, спорт, культура и СМИ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B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Лист1!$A$2:$A$9</c:f>
              <c:strCache>
                <c:ptCount val="8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Берестовицкий</c:v>
                </c:pt>
                <c:pt idx="3">
                  <c:v>Конюховский</c:v>
                </c:pt>
                <c:pt idx="4">
                  <c:v>Малоберестовицкий</c:v>
                </c:pt>
                <c:pt idx="5">
                  <c:v>Олекшицкий</c:v>
                </c:pt>
                <c:pt idx="6">
                  <c:v>Пограничный</c:v>
                </c:pt>
                <c:pt idx="7">
                  <c:v>Эйсмонтовский</c:v>
                </c:pt>
              </c:strCache>
            </c:strRef>
          </c:cat>
          <c:val>
            <c:numRef>
              <c:f>Лист1!$E$2:$E$9</c:f>
              <c:numCache>
                <c:formatCode>General</c:formatCode>
                <c:ptCount val="8"/>
                <c:pt idx="0" formatCode="0.0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AB7-4CCD-B090-E908E7C954A7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Образование</c:v>
                </c:pt>
              </c:strCache>
            </c:strRef>
          </c:tx>
          <c:invertIfNegative val="0"/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EAB7-4CCD-B090-E908E7C954A7}"/>
                </c:ext>
              </c:extLst>
            </c:dLbl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AB7-4CCD-B090-E908E7C954A7}"/>
                </c:ext>
              </c:extLst>
            </c:dLbl>
            <c:dLbl>
              <c:idx val="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EAB7-4CCD-B090-E908E7C954A7}"/>
                </c:ext>
              </c:extLst>
            </c:dLbl>
            <c:dLbl>
              <c:idx val="3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EAB7-4CCD-B090-E908E7C954A7}"/>
                </c:ext>
              </c:extLst>
            </c:dLbl>
            <c:dLbl>
              <c:idx val="4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EAB7-4CCD-B090-E908E7C954A7}"/>
                </c:ext>
              </c:extLst>
            </c:dLbl>
            <c:dLbl>
              <c:idx val="5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EAB7-4CCD-B090-E908E7C954A7}"/>
                </c:ext>
              </c:extLst>
            </c:dLbl>
            <c:dLbl>
              <c:idx val="6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EAB7-4CCD-B090-E908E7C954A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BY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Лист1!$A$2:$A$9</c:f>
              <c:strCache>
                <c:ptCount val="8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Берестовицкий</c:v>
                </c:pt>
                <c:pt idx="3">
                  <c:v>Конюховский</c:v>
                </c:pt>
                <c:pt idx="4">
                  <c:v>Малоберестовицкий</c:v>
                </c:pt>
                <c:pt idx="5">
                  <c:v>Олекшицкий</c:v>
                </c:pt>
                <c:pt idx="6">
                  <c:v>Пограничный</c:v>
                </c:pt>
                <c:pt idx="7">
                  <c:v>Эйсмонтовский</c:v>
                </c:pt>
              </c:strCache>
            </c:strRef>
          </c:cat>
          <c:val>
            <c:numRef>
              <c:f>Лист1!$F$2:$F$9</c:f>
              <c:numCache>
                <c:formatCode>General</c:formatCode>
                <c:ptCount val="8"/>
                <c:pt idx="0" formatCode="0.0">
                  <c:v>37.5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EAB7-4CCD-B090-E908E7C954A7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Социальная политика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8248587570621469E-3"/>
                  <c:y val="2.81195110216306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EAB7-4CCD-B090-E908E7C954A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B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Лист1!$A$2:$A$9</c:f>
              <c:strCache>
                <c:ptCount val="8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Берестовицкий</c:v>
                </c:pt>
                <c:pt idx="3">
                  <c:v>Конюховский</c:v>
                </c:pt>
                <c:pt idx="4">
                  <c:v>Малоберестовицкий</c:v>
                </c:pt>
                <c:pt idx="5">
                  <c:v>Олекшицкий</c:v>
                </c:pt>
                <c:pt idx="6">
                  <c:v>Пограничный</c:v>
                </c:pt>
                <c:pt idx="7">
                  <c:v>Эйсмонтовский</c:v>
                </c:pt>
              </c:strCache>
            </c:strRef>
          </c:cat>
          <c:val>
            <c:numRef>
              <c:f>Лист1!$G$2:$G$9</c:f>
              <c:numCache>
                <c:formatCode>General</c:formatCode>
                <c:ptCount val="8"/>
                <c:pt idx="0" formatCode="0.0">
                  <c:v>4.9000000000000004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EAB7-4CCD-B090-E908E7C954A7}"/>
            </c:ext>
          </c:extLst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Национальная экономика, охрана окружающей среды и прочие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8248587570621469E-3"/>
                  <c:y val="-8.43585330648916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EAB7-4CCD-B090-E908E7C954A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B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Лист1!$A$2:$A$9</c:f>
              <c:strCache>
                <c:ptCount val="8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Берестовицкий</c:v>
                </c:pt>
                <c:pt idx="3">
                  <c:v>Конюховский</c:v>
                </c:pt>
                <c:pt idx="4">
                  <c:v>Малоберестовицкий</c:v>
                </c:pt>
                <c:pt idx="5">
                  <c:v>Олекшицкий</c:v>
                </c:pt>
                <c:pt idx="6">
                  <c:v>Пограничный</c:v>
                </c:pt>
                <c:pt idx="7">
                  <c:v>Эйсмонтовский</c:v>
                </c:pt>
              </c:strCache>
            </c:strRef>
          </c:cat>
          <c:val>
            <c:numRef>
              <c:f>Лист1!$H$2:$H$9</c:f>
              <c:numCache>
                <c:formatCode>0.0</c:formatCode>
                <c:ptCount val="8"/>
                <c:pt idx="0">
                  <c:v>4</c:v>
                </c:pt>
                <c:pt idx="1">
                  <c:v>1.1000000000000001</c:v>
                </c:pt>
                <c:pt idx="2">
                  <c:v>1.1000000000000001</c:v>
                </c:pt>
                <c:pt idx="3">
                  <c:v>1.1000000000000001</c:v>
                </c:pt>
                <c:pt idx="4">
                  <c:v>1.1000000000000001</c:v>
                </c:pt>
                <c:pt idx="5">
                  <c:v>1.5</c:v>
                </c:pt>
                <c:pt idx="6">
                  <c:v>1</c:v>
                </c:pt>
                <c:pt idx="7">
                  <c:v>0.6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EAB7-4CCD-B090-E908E7C954A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100"/>
        <c:axId val="28363392"/>
        <c:axId val="28361856"/>
      </c:barChart>
      <c:valAx>
        <c:axId val="28361856"/>
        <c:scaling>
          <c:orientation val="minMax"/>
          <c:max val="100"/>
          <c:min val="0"/>
        </c:scaling>
        <c:delete val="0"/>
        <c:axPos val="l"/>
        <c:majorGridlines/>
        <c:numFmt formatCode="#,##0.0" sourceLinked="0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ru-BY"/>
          </a:p>
        </c:txPr>
        <c:crossAx val="28363392"/>
        <c:crosses val="autoZero"/>
        <c:crossBetween val="between"/>
        <c:majorUnit val="20"/>
        <c:minorUnit val="20"/>
      </c:valAx>
      <c:catAx>
        <c:axId val="2836339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050">
                <a:latin typeface="Times New Roman" pitchFamily="18" charset="0"/>
                <a:cs typeface="Times New Roman" pitchFamily="18" charset="0"/>
              </a:defRPr>
            </a:pPr>
            <a:endParaRPr lang="ru-BY"/>
          </a:p>
        </c:txPr>
        <c:crossAx val="28361856"/>
        <c:crosses val="autoZero"/>
        <c:auto val="1"/>
        <c:lblAlgn val="ctr"/>
        <c:lblOffset val="100"/>
        <c:noMultiLvlLbl val="0"/>
      </c:catAx>
    </c:plotArea>
    <c:legend>
      <c:legendPos val="b"/>
      <c:layout>
        <c:manualLayout>
          <c:xMode val="edge"/>
          <c:yMode val="edge"/>
          <c:x val="1.3741688538932633E-2"/>
          <c:y val="0.75143632562185181"/>
          <c:w val="0.96140551181102363"/>
          <c:h val="0.24578343103068276"/>
        </c:manualLayout>
      </c:layout>
      <c:overlay val="0"/>
      <c:txPr>
        <a:bodyPr/>
        <a:lstStyle/>
        <a:p>
          <a:pPr>
            <a:lnSpc>
              <a:spcPct val="100000"/>
            </a:lnSpc>
            <a:defRPr sz="1150">
              <a:latin typeface="Times New Roman" pitchFamily="18" charset="0"/>
              <a:cs typeface="Times New Roman" pitchFamily="18" charset="0"/>
            </a:defRPr>
          </a:pPr>
          <a:endParaRPr lang="ru-BY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BY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249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3537790826994084"/>
          <c:y val="1.0367013894399741E-3"/>
          <c:w val="0.73764824947728991"/>
          <c:h val="0.73747802631937454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15"/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0-39B9-4E74-96FD-1128074BA142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1-39B9-4E74-96FD-1128074BA142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2-39B9-4E74-96FD-1128074BA142}"/>
              </c:ext>
            </c:extLst>
          </c:dPt>
          <c:dPt>
            <c:idx val="3"/>
            <c:bubble3D val="0"/>
            <c:extLst>
              <c:ext xmlns:c16="http://schemas.microsoft.com/office/drawing/2014/chart" uri="{C3380CC4-5D6E-409C-BE32-E72D297353CC}">
                <c16:uniqueId val="{00000003-39B9-4E74-96FD-1128074BA142}"/>
              </c:ext>
            </c:extLst>
          </c:dPt>
          <c:dPt>
            <c:idx val="4"/>
            <c:bubble3D val="0"/>
            <c:extLst>
              <c:ext xmlns:c16="http://schemas.microsoft.com/office/drawing/2014/chart" uri="{C3380CC4-5D6E-409C-BE32-E72D297353CC}">
                <c16:uniqueId val="{00000004-39B9-4E74-96FD-1128074BA142}"/>
              </c:ext>
            </c:extLst>
          </c:dPt>
          <c:dPt>
            <c:idx val="5"/>
            <c:bubble3D val="0"/>
            <c:extLst>
              <c:ext xmlns:c16="http://schemas.microsoft.com/office/drawing/2014/chart" uri="{C3380CC4-5D6E-409C-BE32-E72D297353CC}">
                <c16:uniqueId val="{00000005-39B9-4E74-96FD-1128074BA142}"/>
              </c:ext>
            </c:extLst>
          </c:dPt>
          <c:dPt>
            <c:idx val="6"/>
            <c:bubble3D val="0"/>
            <c:extLst>
              <c:ext xmlns:c16="http://schemas.microsoft.com/office/drawing/2014/chart" uri="{C3380CC4-5D6E-409C-BE32-E72D297353CC}">
                <c16:uniqueId val="{00000006-39B9-4E74-96FD-1128074BA142}"/>
              </c:ext>
            </c:extLst>
          </c:dPt>
          <c:dLbls>
            <c:dLbl>
              <c:idx val="0"/>
              <c:layout>
                <c:manualLayout>
                  <c:x val="6.4971751412429377E-2"/>
                  <c:y val="-4.9371441026619077E-3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9B9-4E74-96FD-1128074BA142}"/>
                </c:ext>
              </c:extLst>
            </c:dLbl>
            <c:dLbl>
              <c:idx val="1"/>
              <c:layout>
                <c:manualLayout>
                  <c:x val="3.954802259887006E-2"/>
                  <c:y val="-0.1179319401683786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9B9-4E74-96FD-1128074BA142}"/>
                </c:ext>
              </c:extLst>
            </c:dLbl>
            <c:dLbl>
              <c:idx val="2"/>
              <c:layout>
                <c:manualLayout>
                  <c:x val="1.6939365630143689E-2"/>
                  <c:y val="1.4616352886685013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9B9-4E74-96FD-1128074BA142}"/>
                </c:ext>
              </c:extLst>
            </c:dLbl>
            <c:dLbl>
              <c:idx val="3"/>
              <c:layout>
                <c:manualLayout>
                  <c:x val="-2.9877663597135104E-2"/>
                  <c:y val="2.4124458491131515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9B9-4E74-96FD-1128074BA142}"/>
                </c:ext>
              </c:extLst>
            </c:dLbl>
            <c:dLbl>
              <c:idx val="4"/>
              <c:layout>
                <c:manualLayout>
                  <c:x val="1.1999644112282574E-2"/>
                  <c:y val="2.3792278560335667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39B9-4E74-96FD-1128074BA142}"/>
                </c:ext>
              </c:extLst>
            </c:dLbl>
            <c:dLbl>
              <c:idx val="5"/>
              <c:layout>
                <c:manualLayout>
                  <c:x val="-3.4977757017660926E-2"/>
                  <c:y val="2.2145328719723183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9B9-4E74-96FD-1128074BA142}"/>
                </c:ext>
              </c:extLst>
            </c:dLbl>
            <c:dLbl>
              <c:idx val="6"/>
              <c:layout>
                <c:manualLayout>
                  <c:x val="2.8248587570621469E-3"/>
                  <c:y val="-1.4167343268942593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39B9-4E74-96FD-1128074BA142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BY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Лист1!$A$2:$A$8</c:f>
              <c:strCache>
                <c:ptCount val="7"/>
                <c:pt idx="0">
                  <c:v>Заработная плата и начисления на неё</c:v>
                </c:pt>
                <c:pt idx="1">
                  <c:v>Медикаменты и продукты питания</c:v>
                </c:pt>
                <c:pt idx="2">
                  <c:v>Коммунальные услуги</c:v>
                </c:pt>
                <c:pt idx="3">
                  <c:v>Транспорт, связь, предметы снабжения и прочее расходы</c:v>
                </c:pt>
                <c:pt idx="4">
                  <c:v>Ремонт оборудования и зданий, благоустройство и прочее</c:v>
                </c:pt>
                <c:pt idx="5">
                  <c:v>Субсидии и трансферты организациям</c:v>
                </c:pt>
                <c:pt idx="6">
                  <c:v>Соцпомощь, медикаменты и прочие трансферты населению</c:v>
                </c:pt>
              </c:strCache>
            </c:strRef>
          </c:cat>
          <c:val>
            <c:numRef>
              <c:f>Лист1!$B$2:$B$8</c:f>
              <c:numCache>
                <c:formatCode>#,##0.0</c:formatCode>
                <c:ptCount val="7"/>
                <c:pt idx="0">
                  <c:v>13082.2</c:v>
                </c:pt>
                <c:pt idx="1">
                  <c:v>700</c:v>
                </c:pt>
                <c:pt idx="2">
                  <c:v>1265.7</c:v>
                </c:pt>
                <c:pt idx="3">
                  <c:v>783.2</c:v>
                </c:pt>
                <c:pt idx="4">
                  <c:v>1377.1</c:v>
                </c:pt>
                <c:pt idx="5">
                  <c:v>1929</c:v>
                </c:pt>
                <c:pt idx="6">
                  <c:v>771.8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39B9-4E74-96FD-1128074BA142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"/>
          <c:y val="0.74616819471557827"/>
          <c:w val="1"/>
          <c:h val="0.25383189385063892"/>
        </c:manualLayout>
      </c:layout>
      <c:overlay val="0"/>
      <c:txPr>
        <a:bodyPr/>
        <a:lstStyle/>
        <a:p>
          <a:pPr>
            <a:defRPr sz="1150">
              <a:latin typeface="Times New Roman" pitchFamily="18" charset="0"/>
              <a:cs typeface="Times New Roman" pitchFamily="18" charset="0"/>
            </a:defRPr>
          </a:pPr>
          <a:endParaRPr lang="ru-BY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BY"/>
    </a:p>
  </c:txPr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048862642169729"/>
          <c:y val="4.5156658628328766E-2"/>
          <c:w val="0.8289558180227472"/>
          <c:h val="0.48448270148646611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Заработная плата и начисления на неё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9.415454424129187E-4"/>
                  <c:y val="-1.64400730185543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F99-4F81-9C7D-9EF96F87278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B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Лист1!$A$2:$A$9</c:f>
              <c:strCache>
                <c:ptCount val="8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Берестовицкий</c:v>
                </c:pt>
                <c:pt idx="3">
                  <c:v>Конюховский</c:v>
                </c:pt>
                <c:pt idx="4">
                  <c:v>Малоберестовицкий</c:v>
                </c:pt>
                <c:pt idx="5">
                  <c:v>Олекшицкий</c:v>
                </c:pt>
                <c:pt idx="6">
                  <c:v>Пограничный</c:v>
                </c:pt>
                <c:pt idx="7">
                  <c:v>Эйсмонтовский</c:v>
                </c:pt>
              </c:strCache>
            </c:strRef>
          </c:cat>
          <c:val>
            <c:numRef>
              <c:f>Лист1!$B$2:$B$9</c:f>
              <c:numCache>
                <c:formatCode>0.0</c:formatCode>
                <c:ptCount val="8"/>
                <c:pt idx="0">
                  <c:v>65.599999999999994</c:v>
                </c:pt>
                <c:pt idx="1">
                  <c:v>50.7</c:v>
                </c:pt>
                <c:pt idx="2">
                  <c:v>48.9</c:v>
                </c:pt>
                <c:pt idx="3">
                  <c:v>47.2</c:v>
                </c:pt>
                <c:pt idx="4">
                  <c:v>52.6</c:v>
                </c:pt>
                <c:pt idx="5">
                  <c:v>54.4</c:v>
                </c:pt>
                <c:pt idx="6">
                  <c:v>51.7</c:v>
                </c:pt>
                <c:pt idx="7">
                  <c:v>48.2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F99-4F81-9C7D-9EF96F872783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Медикаменты и продукты питания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8833133146492281E-3"/>
                  <c:y val="-3.050213878974470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F99-4F81-9C7D-9EF96F87278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/>
              <a:lstStyle/>
              <a:p>
                <a:pPr>
                  <a:defRPr sz="12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B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Лист1!$A$2:$A$9</c:f>
              <c:strCache>
                <c:ptCount val="8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Берестовицкий</c:v>
                </c:pt>
                <c:pt idx="3">
                  <c:v>Конюховский</c:v>
                </c:pt>
                <c:pt idx="4">
                  <c:v>Малоберестовицкий</c:v>
                </c:pt>
                <c:pt idx="5">
                  <c:v>Олекшицкий</c:v>
                </c:pt>
                <c:pt idx="6">
                  <c:v>Пограничный</c:v>
                </c:pt>
                <c:pt idx="7">
                  <c:v>Эйсмонтовский</c:v>
                </c:pt>
              </c:strCache>
            </c:strRef>
          </c:cat>
          <c:val>
            <c:numRef>
              <c:f>Лист1!$C$2:$C$9</c:f>
              <c:numCache>
                <c:formatCode>General</c:formatCode>
                <c:ptCount val="8"/>
                <c:pt idx="0" formatCode="0.0">
                  <c:v>3.6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F99-4F81-9C7D-9EF96F872783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Коммунальные услуги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2.8248587570621469E-3"/>
                  <c:y val="-8.147562869520456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6F99-4F81-9C7D-9EF96F87278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B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Лист1!$A$2:$A$9</c:f>
              <c:strCache>
                <c:ptCount val="8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Берестовицкий</c:v>
                </c:pt>
                <c:pt idx="3">
                  <c:v>Конюховский</c:v>
                </c:pt>
                <c:pt idx="4">
                  <c:v>Малоберестовицкий</c:v>
                </c:pt>
                <c:pt idx="5">
                  <c:v>Олекшицкий</c:v>
                </c:pt>
                <c:pt idx="6">
                  <c:v>Пограничный</c:v>
                </c:pt>
                <c:pt idx="7">
                  <c:v>Эйсмонтовский</c:v>
                </c:pt>
              </c:strCache>
            </c:strRef>
          </c:cat>
          <c:val>
            <c:numRef>
              <c:f>Лист1!$D$2:$D$9</c:f>
              <c:numCache>
                <c:formatCode>0.0</c:formatCode>
                <c:ptCount val="8"/>
                <c:pt idx="0">
                  <c:v>6.4</c:v>
                </c:pt>
                <c:pt idx="1">
                  <c:v>3.7</c:v>
                </c:pt>
                <c:pt idx="2">
                  <c:v>2.6</c:v>
                </c:pt>
                <c:pt idx="3">
                  <c:v>3.6</c:v>
                </c:pt>
                <c:pt idx="4">
                  <c:v>2</c:v>
                </c:pt>
                <c:pt idx="5">
                  <c:v>1.7</c:v>
                </c:pt>
                <c:pt idx="6">
                  <c:v>8.6</c:v>
                </c:pt>
                <c:pt idx="7">
                  <c:v>3.5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6F99-4F81-9C7D-9EF96F872783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Транспорт, связь, предметы снабжения и прочее расходы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1299435028248588E-2"/>
                  <c:y val="-2.768166089965423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6F99-4F81-9C7D-9EF96F872783}"/>
                </c:ext>
              </c:extLst>
            </c:dLbl>
            <c:dLbl>
              <c:idx val="2"/>
              <c:layout>
                <c:manualLayout>
                  <c:x val="5.1788478947877939E-17"/>
                  <c:y val="5.536332179930795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6F99-4F81-9C7D-9EF96F872783}"/>
                </c:ext>
              </c:extLst>
            </c:dLbl>
            <c:dLbl>
              <c:idx val="7"/>
              <c:layout>
                <c:manualLayout>
                  <c:x val="-5.6497175141242938E-3"/>
                  <c:y val="2.21453287197231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6F99-4F81-9C7D-9EF96F87278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B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Лист1!$A$2:$A$9</c:f>
              <c:strCache>
                <c:ptCount val="8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Берестовицкий</c:v>
                </c:pt>
                <c:pt idx="3">
                  <c:v>Конюховский</c:v>
                </c:pt>
                <c:pt idx="4">
                  <c:v>Малоберестовицкий</c:v>
                </c:pt>
                <c:pt idx="5">
                  <c:v>Олекшицкий</c:v>
                </c:pt>
                <c:pt idx="6">
                  <c:v>Пограничный</c:v>
                </c:pt>
                <c:pt idx="7">
                  <c:v>Эйсмонтовский</c:v>
                </c:pt>
              </c:strCache>
            </c:strRef>
          </c:cat>
          <c:val>
            <c:numRef>
              <c:f>Лист1!$E$2:$E$9</c:f>
              <c:numCache>
                <c:formatCode>0.0</c:formatCode>
                <c:ptCount val="8"/>
                <c:pt idx="0">
                  <c:v>3.8</c:v>
                </c:pt>
                <c:pt idx="1">
                  <c:v>9</c:v>
                </c:pt>
                <c:pt idx="2">
                  <c:v>6.7</c:v>
                </c:pt>
                <c:pt idx="3">
                  <c:v>6.2</c:v>
                </c:pt>
                <c:pt idx="4">
                  <c:v>14.9</c:v>
                </c:pt>
                <c:pt idx="5">
                  <c:v>6.9</c:v>
                </c:pt>
                <c:pt idx="6">
                  <c:v>5.4</c:v>
                </c:pt>
                <c:pt idx="7">
                  <c:v>16.2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6F99-4F81-9C7D-9EF96F872783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Ремонт оборудования и зданий, благоустройство и прочее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1299435028248588E-2"/>
                  <c:y val="-5.536332179930795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6F99-4F81-9C7D-9EF96F872783}"/>
                </c:ext>
              </c:extLst>
            </c:dLbl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6F99-4F81-9C7D-9EF96F872783}"/>
                </c:ext>
              </c:extLst>
            </c:dLbl>
            <c:dLbl>
              <c:idx val="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6F99-4F81-9C7D-9EF96F872783}"/>
                </c:ext>
              </c:extLst>
            </c:dLbl>
            <c:dLbl>
              <c:idx val="3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6F99-4F81-9C7D-9EF96F872783}"/>
                </c:ext>
              </c:extLst>
            </c:dLbl>
            <c:dLbl>
              <c:idx val="4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6F99-4F81-9C7D-9EF96F872783}"/>
                </c:ext>
              </c:extLst>
            </c:dLbl>
            <c:dLbl>
              <c:idx val="5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6F99-4F81-9C7D-9EF96F872783}"/>
                </c:ext>
              </c:extLst>
            </c:dLbl>
            <c:dLbl>
              <c:idx val="6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6F99-4F81-9C7D-9EF96F872783}"/>
                </c:ext>
              </c:extLst>
            </c:dLbl>
            <c:dLbl>
              <c:idx val="7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6F99-4F81-9C7D-9EF96F87278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BY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Лист1!$A$2:$A$9</c:f>
              <c:strCache>
                <c:ptCount val="8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Берестовицкий</c:v>
                </c:pt>
                <c:pt idx="3">
                  <c:v>Конюховский</c:v>
                </c:pt>
                <c:pt idx="4">
                  <c:v>Малоберестовицкий</c:v>
                </c:pt>
                <c:pt idx="5">
                  <c:v>Олекшицкий</c:v>
                </c:pt>
                <c:pt idx="6">
                  <c:v>Пограничный</c:v>
                </c:pt>
                <c:pt idx="7">
                  <c:v>Эйсмонтовский</c:v>
                </c:pt>
              </c:strCache>
            </c:strRef>
          </c:cat>
          <c:val>
            <c:numRef>
              <c:f>Лист1!$F$2:$F$9</c:f>
              <c:numCache>
                <c:formatCode>0.0</c:formatCode>
                <c:ptCount val="8"/>
                <c:pt idx="0">
                  <c:v>6.8</c:v>
                </c:pt>
                <c:pt idx="1">
                  <c:v>36.6</c:v>
                </c:pt>
                <c:pt idx="2">
                  <c:v>41.8</c:v>
                </c:pt>
                <c:pt idx="3">
                  <c:v>43</c:v>
                </c:pt>
                <c:pt idx="4">
                  <c:v>30.5</c:v>
                </c:pt>
                <c:pt idx="5">
                  <c:v>37</c:v>
                </c:pt>
                <c:pt idx="6">
                  <c:v>34.299999999999997</c:v>
                </c:pt>
                <c:pt idx="7">
                  <c:v>32.1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6F99-4F81-9C7D-9EF96F872783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Субсидии организациям, трансферты другим бюджетам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1299435028248588E-2"/>
                  <c:y val="-1.10731002915293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6F99-4F81-9C7D-9EF96F87278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B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Лист1!$A$2:$A$9</c:f>
              <c:strCache>
                <c:ptCount val="8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Берестовицкий</c:v>
                </c:pt>
                <c:pt idx="3">
                  <c:v>Конюховский</c:v>
                </c:pt>
                <c:pt idx="4">
                  <c:v>Малоберестовицкий</c:v>
                </c:pt>
                <c:pt idx="5">
                  <c:v>Олекшицкий</c:v>
                </c:pt>
                <c:pt idx="6">
                  <c:v>Пограничный</c:v>
                </c:pt>
                <c:pt idx="7">
                  <c:v>Эйсмонтовский</c:v>
                </c:pt>
              </c:strCache>
            </c:strRef>
          </c:cat>
          <c:val>
            <c:numRef>
              <c:f>Лист1!$G$2:$G$9</c:f>
              <c:numCache>
                <c:formatCode>General</c:formatCode>
                <c:ptCount val="8"/>
                <c:pt idx="0" formatCode="0.0">
                  <c:v>9.9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4-6F99-4F81-9C7D-9EF96F872783}"/>
            </c:ext>
          </c:extLst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Соцпомощь, медикаменты и прочие трансферты населению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8248587570621469E-3"/>
                  <c:y val="-2.768166089965397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6F99-4F81-9C7D-9EF96F872783}"/>
                </c:ext>
              </c:extLst>
            </c:dLbl>
            <c:dLbl>
              <c:idx val="1"/>
              <c:layout>
                <c:manualLayout>
                  <c:x val="0"/>
                  <c:y val="-2.214532871972318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6F99-4F81-9C7D-9EF96F87278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B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Лист1!$A$2:$A$9</c:f>
              <c:strCache>
                <c:ptCount val="8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Берестовицкий</c:v>
                </c:pt>
                <c:pt idx="3">
                  <c:v>Конюховский</c:v>
                </c:pt>
                <c:pt idx="4">
                  <c:v>Малоберестовицкий</c:v>
                </c:pt>
                <c:pt idx="5">
                  <c:v>Олекшицкий</c:v>
                </c:pt>
                <c:pt idx="6">
                  <c:v>Пограничный</c:v>
                </c:pt>
                <c:pt idx="7">
                  <c:v>Эйсмонтовский</c:v>
                </c:pt>
              </c:strCache>
            </c:strRef>
          </c:cat>
          <c:val>
            <c:numRef>
              <c:f>Лист1!$H$2:$H$9</c:f>
              <c:numCache>
                <c:formatCode>General</c:formatCode>
                <c:ptCount val="8"/>
                <c:pt idx="0" formatCode="0.0">
                  <c:v>3.9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7-6F99-4F81-9C7D-9EF96F87278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100"/>
        <c:axId val="28819456"/>
        <c:axId val="28788992"/>
      </c:barChart>
      <c:valAx>
        <c:axId val="28788992"/>
        <c:scaling>
          <c:orientation val="minMax"/>
          <c:max val="100"/>
          <c:min val="0"/>
        </c:scaling>
        <c:delete val="0"/>
        <c:axPos val="l"/>
        <c:majorGridlines/>
        <c:numFmt formatCode="#,##0.0" sourceLinked="0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ru-BY"/>
          </a:p>
        </c:txPr>
        <c:crossAx val="28819456"/>
        <c:crosses val="autoZero"/>
        <c:crossBetween val="between"/>
        <c:majorUnit val="20"/>
        <c:minorUnit val="20"/>
      </c:valAx>
      <c:catAx>
        <c:axId val="2881945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050">
                <a:latin typeface="Times New Roman" pitchFamily="18" charset="0"/>
                <a:cs typeface="Times New Roman" pitchFamily="18" charset="0"/>
              </a:defRPr>
            </a:pPr>
            <a:endParaRPr lang="ru-BY"/>
          </a:p>
        </c:txPr>
        <c:crossAx val="28788992"/>
        <c:crosses val="autoZero"/>
        <c:auto val="1"/>
        <c:lblAlgn val="ctr"/>
        <c:lblOffset val="100"/>
        <c:noMultiLvlLbl val="0"/>
      </c:catAx>
    </c:plotArea>
    <c:legend>
      <c:legendPos val="b"/>
      <c:layout>
        <c:manualLayout>
          <c:xMode val="edge"/>
          <c:yMode val="edge"/>
          <c:x val="1.3741688538932633E-2"/>
          <c:y val="0.73759550990382272"/>
          <c:w val="0.97576560345211083"/>
          <c:h val="0.26240449009617745"/>
        </c:manualLayout>
      </c:layout>
      <c:overlay val="0"/>
      <c:txPr>
        <a:bodyPr/>
        <a:lstStyle/>
        <a:p>
          <a:pPr>
            <a:lnSpc>
              <a:spcPct val="100000"/>
            </a:lnSpc>
            <a:defRPr sz="1150">
              <a:latin typeface="Times New Roman" pitchFamily="18" charset="0"/>
              <a:cs typeface="Times New Roman" pitchFamily="18" charset="0"/>
            </a:defRPr>
          </a:pPr>
          <a:endParaRPr lang="ru-BY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BY"/>
    </a:p>
  </c:txPr>
  <c:externalData r:id="rId1">
    <c:autoUpdate val="0"/>
  </c:externalData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Структура долговых обязательств.</a:t>
            </a: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долгосрочный (свыше 1 года),
в нацвалюте 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4.1666666666666666E-3"/>
                  <c:y val="9.374999999999999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4E5-4CED-893F-3BC7C8DF8886}"/>
                </c:ext>
              </c:extLst>
            </c:dLbl>
            <c:dLbl>
              <c:idx val="1"/>
              <c:layout>
                <c:manualLayout>
                  <c:x val="0"/>
                  <c:y val="1.249950787401574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4E5-4CED-893F-3BC7C8DF888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>
                    <a:latin typeface="Times New Roman" pitchFamily="18" charset="0"/>
                    <a:cs typeface="Times New Roman" pitchFamily="18" charset="0"/>
                  </a:defRPr>
                </a:pPr>
                <a:endParaRPr lang="ru-BY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01.01.2020</c:v>
                </c:pt>
                <c:pt idx="1">
                  <c:v>01.10.2020</c:v>
                </c:pt>
              </c:strCache>
            </c:strRef>
          </c:cat>
          <c:val>
            <c:numRef>
              <c:f>Лист1!$B$2:$B$3</c:f>
              <c:numCache>
                <c:formatCode>#,##0.0</c:formatCode>
                <c:ptCount val="2"/>
                <c:pt idx="0">
                  <c:v>168.4</c:v>
                </c:pt>
                <c:pt idx="1">
                  <c:v>943.8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4E5-4CED-893F-3BC7C8DF8886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краткосрочный
(до 1 года),
в нацвалюте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4583333333333372E-2"/>
                  <c:y val="6.250000000000000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4E5-4CED-893F-3BC7C8DF8886}"/>
                </c:ext>
              </c:extLst>
            </c:dLbl>
            <c:dLbl>
              <c:idx val="1"/>
              <c:layout>
                <c:manualLayout>
                  <c:x val="6.2500000000000003E-3"/>
                  <c:y val="1.250000000000000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F4E5-4CED-893F-3BC7C8DF888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>
                    <a:latin typeface="Times New Roman" pitchFamily="18" charset="0"/>
                    <a:cs typeface="Times New Roman" pitchFamily="18" charset="0"/>
                  </a:defRPr>
                </a:pPr>
                <a:endParaRPr lang="ru-BY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01.01.2020</c:v>
                </c:pt>
                <c:pt idx="1">
                  <c:v>01.10.2020</c:v>
                </c:pt>
              </c:strCache>
            </c:strRef>
          </c:cat>
          <c:val>
            <c:numRef>
              <c:f>Лист1!$C$2:$C$3</c:f>
              <c:numCache>
                <c:formatCode>#,##0.0</c:formatCode>
                <c:ptCount val="2"/>
                <c:pt idx="0">
                  <c:v>0</c:v>
                </c:pt>
                <c:pt idx="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F4E5-4CED-893F-3BC7C8DF888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7855104"/>
        <c:axId val="27856896"/>
      </c:barChart>
      <c:catAx>
        <c:axId val="278551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>
                <a:latin typeface="Times New Roman" pitchFamily="18" charset="0"/>
                <a:cs typeface="Times New Roman" pitchFamily="18" charset="0"/>
              </a:defRPr>
            </a:pPr>
            <a:endParaRPr lang="ru-BY"/>
          </a:p>
        </c:txPr>
        <c:crossAx val="27856896"/>
        <c:crosses val="autoZero"/>
        <c:auto val="1"/>
        <c:lblAlgn val="ctr"/>
        <c:lblOffset val="100"/>
        <c:noMultiLvlLbl val="0"/>
      </c:catAx>
      <c:valAx>
        <c:axId val="27856896"/>
        <c:scaling>
          <c:orientation val="minMax"/>
        </c:scaling>
        <c:delete val="0"/>
        <c:axPos val="l"/>
        <c:majorGridlines/>
        <c:numFmt formatCode="#,##0.0" sourceLinked="1"/>
        <c:majorTickMark val="out"/>
        <c:minorTickMark val="none"/>
        <c:tickLblPos val="nextTo"/>
        <c:txPr>
          <a:bodyPr/>
          <a:lstStyle/>
          <a:p>
            <a:pPr>
              <a:defRPr sz="1600">
                <a:latin typeface="Times New Roman" pitchFamily="18" charset="0"/>
                <a:cs typeface="Times New Roman" pitchFamily="18" charset="0"/>
              </a:defRPr>
            </a:pPr>
            <a:endParaRPr lang="ru-BY"/>
          </a:p>
        </c:txPr>
        <c:crossAx val="2785510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5586975065616793"/>
          <c:y val="0.33255290354330708"/>
          <c:w val="0.32746358267716541"/>
          <c:h val="0.4454099409448819"/>
        </c:manualLayout>
      </c:layout>
      <c:overlay val="0"/>
      <c:txPr>
        <a:bodyPr/>
        <a:lstStyle/>
        <a:p>
          <a:pPr>
            <a:defRPr sz="1600">
              <a:latin typeface="Times New Roman" pitchFamily="18" charset="0"/>
              <a:cs typeface="Times New Roman" pitchFamily="18" charset="0"/>
            </a:defRPr>
          </a:pPr>
          <a:endParaRPr lang="ru-BY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BY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0.0945</cdr:x>
      <cdr:y>0.1121</cdr:y>
    </cdr:from>
    <cdr:to>
      <cdr:x>0.16048</cdr:x>
      <cdr:y>0.17029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432048" y="504056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0.0945</cdr:x>
      <cdr:y>0.30428</cdr:y>
    </cdr:from>
    <cdr:to>
      <cdr:x>0.16048</cdr:x>
      <cdr:y>0.36246</cdr:y>
    </cdr:to>
    <cdr:sp macro="" textlink="">
      <cdr:nvSpPr>
        <cdr:cNvPr id="4" name="Прямоугольник 3"/>
        <cdr:cNvSpPr/>
      </cdr:nvSpPr>
      <cdr:spPr>
        <a:xfrm xmlns:a="http://schemas.openxmlformats.org/drawingml/2006/main">
          <a:off x="432048" y="1368152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0.0945</cdr:x>
      <cdr:y>0.01601</cdr:y>
    </cdr:from>
    <cdr:to>
      <cdr:x>0.16048</cdr:x>
      <cdr:y>0.0742</cdr:y>
    </cdr:to>
    <cdr:sp macro="" textlink="">
      <cdr:nvSpPr>
        <cdr:cNvPr id="5" name="Прямоугольник 4"/>
        <cdr:cNvSpPr/>
      </cdr:nvSpPr>
      <cdr:spPr>
        <a:xfrm xmlns:a="http://schemas.openxmlformats.org/drawingml/2006/main">
          <a:off x="432048" y="72008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0.0945</cdr:x>
      <cdr:y>0.49646</cdr:y>
    </cdr:from>
    <cdr:to>
      <cdr:x>0.16048</cdr:x>
      <cdr:y>0.55464</cdr:y>
    </cdr:to>
    <cdr:sp macro="" textlink="">
      <cdr:nvSpPr>
        <cdr:cNvPr id="7" name="Прямоугольник 6"/>
        <cdr:cNvSpPr/>
      </cdr:nvSpPr>
      <cdr:spPr>
        <a:xfrm xmlns:a="http://schemas.openxmlformats.org/drawingml/2006/main">
          <a:off x="432048" y="2232248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0.0945</cdr:x>
      <cdr:y>0.40037</cdr:y>
    </cdr:from>
    <cdr:to>
      <cdr:x>0.16048</cdr:x>
      <cdr:y>0.45855</cdr:y>
    </cdr:to>
    <cdr:sp macro="" textlink="">
      <cdr:nvSpPr>
        <cdr:cNvPr id="8" name="Прямоугольник 7"/>
        <cdr:cNvSpPr/>
      </cdr:nvSpPr>
      <cdr:spPr>
        <a:xfrm xmlns:a="http://schemas.openxmlformats.org/drawingml/2006/main">
          <a:off x="432048" y="1800200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0.0945</cdr:x>
      <cdr:y>0.20819</cdr:y>
    </cdr:from>
    <cdr:to>
      <cdr:x>0.16048</cdr:x>
      <cdr:y>0.26637</cdr:y>
    </cdr:to>
    <cdr:sp macro="" textlink="">
      <cdr:nvSpPr>
        <cdr:cNvPr id="9" name="Прямоугольник 8"/>
        <cdr:cNvSpPr/>
      </cdr:nvSpPr>
      <cdr:spPr>
        <a:xfrm xmlns:a="http://schemas.openxmlformats.org/drawingml/2006/main">
          <a:off x="432048" y="936104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0.7425</cdr:x>
      <cdr:y>0.01531</cdr:y>
    </cdr:from>
    <cdr:to>
      <cdr:x>1</cdr:x>
      <cdr:y>0.08137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3338132" y="71338"/>
          <a:ext cx="1157668" cy="30779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400" dirty="0">
              <a:latin typeface="Times New Roman" pitchFamily="18" charset="0"/>
              <a:cs typeface="Times New Roman" pitchFamily="18" charset="0"/>
            </a:rPr>
            <a:t>тыс. руб.;  %</a:t>
          </a:r>
        </a:p>
      </cdr:txBody>
    </cdr:sp>
  </cdr:relSizeAnchor>
  <cdr:relSizeAnchor xmlns:cdr="http://schemas.openxmlformats.org/drawingml/2006/chartDrawing">
    <cdr:from>
      <cdr:x>0.02391</cdr:x>
      <cdr:y>0.01744</cdr:y>
    </cdr:from>
    <cdr:to>
      <cdr:x>0.56488</cdr:x>
      <cdr:y>0.08349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107504" y="81252"/>
          <a:ext cx="2432076" cy="3077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400" dirty="0">
              <a:latin typeface="Times New Roman" pitchFamily="18" charset="0"/>
              <a:cs typeface="Times New Roman" pitchFamily="18" charset="0"/>
            </a:rPr>
            <a:t>Консолидированный бюджет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0.72865</cdr:x>
      <cdr:y>0.0001</cdr:y>
    </cdr:from>
    <cdr:to>
      <cdr:x>1</cdr:x>
      <cdr:y>0.06825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3275857" y="452"/>
          <a:ext cx="1219943" cy="3077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400" dirty="0">
              <a:latin typeface="Times New Roman" pitchFamily="18" charset="0"/>
              <a:cs typeface="Times New Roman" pitchFamily="18" charset="0"/>
            </a:rPr>
            <a:t>тыс. руб.;  %</a:t>
          </a:r>
        </a:p>
      </cdr:txBody>
    </cdr:sp>
  </cdr:relSizeAnchor>
  <cdr:relSizeAnchor xmlns:cdr="http://schemas.openxmlformats.org/drawingml/2006/chartDrawing">
    <cdr:from>
      <cdr:x>0</cdr:x>
      <cdr:y>0.66973</cdr:y>
    </cdr:from>
    <cdr:to>
      <cdr:x>0.43364</cdr:x>
      <cdr:y>0.72766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0" y="3024807"/>
          <a:ext cx="1949573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Консолидированный бюджет</a:t>
          </a: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0.09517</cdr:x>
      <cdr:y>0.01605</cdr:y>
    </cdr:from>
    <cdr:to>
      <cdr:x>0.16227</cdr:x>
      <cdr:y>0.07397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427856" y="72479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0.09517</cdr:x>
      <cdr:y>0.11171</cdr:y>
    </cdr:from>
    <cdr:to>
      <cdr:x>0.16227</cdr:x>
      <cdr:y>0.16963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427856" y="504527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0.09517</cdr:x>
      <cdr:y>0.20737</cdr:y>
    </cdr:from>
    <cdr:to>
      <cdr:x>0.16227</cdr:x>
      <cdr:y>0.26529</cdr:y>
    </cdr:to>
    <cdr:sp macro="" textlink="">
      <cdr:nvSpPr>
        <cdr:cNvPr id="4" name="Прямоугольник 3"/>
        <cdr:cNvSpPr/>
      </cdr:nvSpPr>
      <cdr:spPr>
        <a:xfrm xmlns:a="http://schemas.openxmlformats.org/drawingml/2006/main">
          <a:off x="427856" y="936575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0.09517</cdr:x>
      <cdr:y>0.30303</cdr:y>
    </cdr:from>
    <cdr:to>
      <cdr:x>0.16227</cdr:x>
      <cdr:y>0.36096</cdr:y>
    </cdr:to>
    <cdr:sp macro="" textlink="">
      <cdr:nvSpPr>
        <cdr:cNvPr id="5" name="Прямоугольник 4"/>
        <cdr:cNvSpPr/>
      </cdr:nvSpPr>
      <cdr:spPr>
        <a:xfrm xmlns:a="http://schemas.openxmlformats.org/drawingml/2006/main">
          <a:off x="427856" y="1368623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0.09517</cdr:x>
      <cdr:y>0.39869</cdr:y>
    </cdr:from>
    <cdr:to>
      <cdr:x>0.16227</cdr:x>
      <cdr:y>0.45662</cdr:y>
    </cdr:to>
    <cdr:sp macro="" textlink="">
      <cdr:nvSpPr>
        <cdr:cNvPr id="6" name="Прямоугольник 5"/>
        <cdr:cNvSpPr/>
      </cdr:nvSpPr>
      <cdr:spPr>
        <a:xfrm xmlns:a="http://schemas.openxmlformats.org/drawingml/2006/main">
          <a:off x="427856" y="1800671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0.09517</cdr:x>
      <cdr:y>0.49435</cdr:y>
    </cdr:from>
    <cdr:to>
      <cdr:x>0.16227</cdr:x>
      <cdr:y>0.55228</cdr:y>
    </cdr:to>
    <cdr:sp macro="" textlink="">
      <cdr:nvSpPr>
        <cdr:cNvPr id="7" name="Прямоугольник 6"/>
        <cdr:cNvSpPr/>
      </cdr:nvSpPr>
      <cdr:spPr>
        <a:xfrm xmlns:a="http://schemas.openxmlformats.org/drawingml/2006/main">
          <a:off x="427856" y="2232719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0.69661</cdr:x>
      <cdr:y>0</cdr:y>
    </cdr:from>
    <cdr:to>
      <cdr:x>0.95882</cdr:x>
      <cdr:y>0.06708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3131840" y="0"/>
          <a:ext cx="1178823" cy="3077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400" dirty="0">
              <a:latin typeface="Times New Roman" pitchFamily="18" charset="0"/>
              <a:cs typeface="Times New Roman" pitchFamily="18" charset="0"/>
            </a:rPr>
            <a:t>тыс. руб.;  %</a:t>
          </a:r>
        </a:p>
      </cdr:txBody>
    </cdr:sp>
  </cdr:relSizeAnchor>
  <cdr:relSizeAnchor xmlns:cdr="http://schemas.openxmlformats.org/drawingml/2006/chartDrawing">
    <cdr:from>
      <cdr:x>0</cdr:x>
      <cdr:y>0.65918</cdr:y>
    </cdr:from>
    <cdr:to>
      <cdr:x>0.43364</cdr:x>
      <cdr:y>0.7162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0" y="3024237"/>
          <a:ext cx="1949573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Консолидированный бюджет</a:t>
          </a:r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0.09517</cdr:x>
      <cdr:y>0.40806</cdr:y>
    </cdr:from>
    <cdr:to>
      <cdr:x>0.16227</cdr:x>
      <cdr:y>0.46508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427856" y="1872109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0.09517</cdr:x>
      <cdr:y>0.01567</cdr:y>
    </cdr:from>
    <cdr:to>
      <cdr:x>0.16227</cdr:x>
      <cdr:y>0.0727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427856" y="71909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0.09517</cdr:x>
      <cdr:y>0.10985</cdr:y>
    </cdr:from>
    <cdr:to>
      <cdr:x>0.16227</cdr:x>
      <cdr:y>0.16687</cdr:y>
    </cdr:to>
    <cdr:sp macro="" textlink="">
      <cdr:nvSpPr>
        <cdr:cNvPr id="5" name="Прямоугольник 4"/>
        <cdr:cNvSpPr/>
      </cdr:nvSpPr>
      <cdr:spPr>
        <a:xfrm xmlns:a="http://schemas.openxmlformats.org/drawingml/2006/main">
          <a:off x="427856" y="503957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0.09517</cdr:x>
      <cdr:y>0.20402</cdr:y>
    </cdr:from>
    <cdr:to>
      <cdr:x>0.16227</cdr:x>
      <cdr:y>0.26104</cdr:y>
    </cdr:to>
    <cdr:sp macro="" textlink="">
      <cdr:nvSpPr>
        <cdr:cNvPr id="6" name="Прямоугольник 5"/>
        <cdr:cNvSpPr/>
      </cdr:nvSpPr>
      <cdr:spPr>
        <a:xfrm xmlns:a="http://schemas.openxmlformats.org/drawingml/2006/main">
          <a:off x="427856" y="936005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0.09517</cdr:x>
      <cdr:y>0.31388</cdr:y>
    </cdr:from>
    <cdr:to>
      <cdr:x>0.16227</cdr:x>
      <cdr:y>0.37091</cdr:y>
    </cdr:to>
    <cdr:sp macro="" textlink="">
      <cdr:nvSpPr>
        <cdr:cNvPr id="7" name="Прямоугольник 6"/>
        <cdr:cNvSpPr/>
      </cdr:nvSpPr>
      <cdr:spPr>
        <a:xfrm xmlns:a="http://schemas.openxmlformats.org/drawingml/2006/main">
          <a:off x="427856" y="1440061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0.09517</cdr:x>
      <cdr:y>0.50223</cdr:y>
    </cdr:from>
    <cdr:to>
      <cdr:x>0.16227</cdr:x>
      <cdr:y>0.55925</cdr:y>
    </cdr:to>
    <cdr:sp macro="" textlink="">
      <cdr:nvSpPr>
        <cdr:cNvPr id="8" name="Прямоугольник 7"/>
        <cdr:cNvSpPr/>
      </cdr:nvSpPr>
      <cdr:spPr>
        <a:xfrm xmlns:a="http://schemas.openxmlformats.org/drawingml/2006/main">
          <a:off x="427856" y="2304157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0.84227</cdr:x>
      <cdr:y>0.11019</cdr:y>
    </cdr:from>
    <cdr:to>
      <cdr:x>1</cdr:x>
      <cdr:y>0.1935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5136246" y="447812"/>
          <a:ext cx="961545" cy="33855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600" dirty="0">
              <a:latin typeface="Times New Roman" pitchFamily="18" charset="0"/>
              <a:cs typeface="Times New Roman" pitchFamily="18" charset="0"/>
            </a:rPr>
            <a:t>тыс. руб.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5B2C10-A823-48D5-A595-3AA99F613FC7}" type="datetimeFigureOut">
              <a:rPr lang="ru-RU" smtClean="0"/>
              <a:t>21.10.2020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838C63-775D-441E-AC36-3484755155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968386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120DA1-7ABA-48BB-83AB-0DFBDB4DB943}" type="datetimeFigureOut">
              <a:rPr lang="ru-RU" smtClean="0"/>
              <a:t>21.10.2020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399D40-BADF-4B17-B833-149457CB67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376962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24377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150342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669726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24"/>
            <a:ext cx="7772400" cy="1102519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C11CB-27E8-400B-A2A3-5F9A57E5E019}" type="datetime1">
              <a:rPr lang="ru-RU" smtClean="0"/>
              <a:t>21.10.2020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8296887"/>
      </p:ext>
    </p:extLst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C65B0-1072-4E93-9C00-FC7D4D821DC7}" type="datetime1">
              <a:rPr lang="ru-RU" smtClean="0"/>
              <a:t>21.10.2020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0817079"/>
      </p:ext>
    </p:extLst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BF1F0-5418-4344-B520-CBF5221412A6}" type="datetime1">
              <a:rPr lang="ru-RU" smtClean="0"/>
              <a:t>21.10.2020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6450951"/>
      </p:ext>
    </p:extLst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4CF03-E368-4351-9CBF-40EFC70C6732}" type="datetime1">
              <a:rPr lang="ru-RU" smtClean="0"/>
              <a:t>21.10.2020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3370170"/>
      </p:ext>
    </p:extLst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F075B-B04B-4441-9A89-D82D98E4A946}" type="datetime1">
              <a:rPr lang="ru-RU" smtClean="0"/>
              <a:t>21.10.2020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9379767"/>
      </p:ext>
    </p:extLst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59741-87AA-41EF-8427-4D18A538D9C2}" type="datetime1">
              <a:rPr lang="ru-RU" smtClean="0"/>
              <a:t>21.10.2020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6781818"/>
      </p:ext>
    </p:extLst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33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33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4D1E6-B831-4991-A385-190022C92E67}" type="datetime1">
              <a:rPr lang="ru-RU" smtClean="0"/>
              <a:t>21.10.2020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9614142"/>
      </p:ext>
    </p:extLst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6BE30-DB56-4260-A5B5-27A7CD95D5BF}" type="datetime1">
              <a:rPr lang="ru-RU" smtClean="0"/>
              <a:t>21.10.2020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8061277"/>
      </p:ext>
    </p:extLst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4E6AF-10B7-4F8F-8260-50DE4EB0B637}" type="datetime1">
              <a:rPr lang="ru-RU" smtClean="0"/>
              <a:t>21.10.2020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0189418"/>
      </p:ext>
    </p:extLst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93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2A36F-15B1-4727-9412-F2E547AA6EF2}" type="datetime1">
              <a:rPr lang="ru-RU" smtClean="0"/>
              <a:t>21.10.2020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5194308"/>
      </p:ext>
    </p:extLst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8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6047C-89A0-44C8-8757-5F0643FC4687}" type="datetime1">
              <a:rPr lang="ru-RU" smtClean="0"/>
              <a:t>21.10.2020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8125269"/>
      </p:ext>
    </p:extLst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6E7322-F505-497D-99E9-533EC7866A8A}" type="datetime1">
              <a:rPr lang="ru-RU" smtClean="0"/>
              <a:t>21.10.2020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/>
              <a:t>Слайд №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53468F-0B15-43B8-A9BF-5DD4327307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56409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45" r:id="rId1"/>
    <p:sldLayoutId id="2147484346" r:id="rId2"/>
    <p:sldLayoutId id="2147484347" r:id="rId3"/>
    <p:sldLayoutId id="2147484348" r:id="rId4"/>
    <p:sldLayoutId id="2147484349" r:id="rId5"/>
    <p:sldLayoutId id="2147484350" r:id="rId6"/>
    <p:sldLayoutId id="2147484351" r:id="rId7"/>
    <p:sldLayoutId id="2147484352" r:id="rId8"/>
    <p:sldLayoutId id="2147484353" r:id="rId9"/>
    <p:sldLayoutId id="2147484354" r:id="rId10"/>
    <p:sldLayoutId id="2147484355" r:id="rId11"/>
  </p:sldLayoutIdLst>
  <p:transition spd="slow">
    <p:wipe/>
  </p:transition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8766205"/>
              </p:ext>
            </p:extLst>
          </p:nvPr>
        </p:nvGraphicFramePr>
        <p:xfrm>
          <a:off x="107504" y="1059582"/>
          <a:ext cx="8928992" cy="1653064"/>
        </p:xfrm>
        <a:graphic>
          <a:graphicData uri="http://schemas.openxmlformats.org/drawingml/2006/table">
            <a:tbl>
              <a:tblPr/>
              <a:tblGrid>
                <a:gridCol w="89289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6530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БЮЛЛЕТЕНЬ</a:t>
                      </a:r>
                    </a:p>
                    <a:p>
                      <a:pPr algn="ctr" fontAlgn="ctr"/>
                      <a:r>
                        <a:rPr lang="ru-RU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 исполнении бюджета</a:t>
                      </a:r>
                      <a:br>
                        <a:rPr lang="ru-RU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Берестовицкого района</a:t>
                      </a:r>
                      <a:br>
                        <a:rPr lang="ru-RU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за 9 месяцев 2020 года.</a:t>
                      </a:r>
                    </a:p>
                  </a:txBody>
                  <a:tcPr marL="9525" marR="9525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8277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3308253486"/>
              </p:ext>
            </p:extLst>
          </p:nvPr>
        </p:nvGraphicFramePr>
        <p:xfrm>
          <a:off x="1524000" y="53975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46026504"/>
      </p:ext>
    </p:extLst>
  </p:cSld>
  <p:clrMapOvr>
    <a:masterClrMapping/>
  </p:clrMapOvr>
  <p:transition spd="slow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9347070"/>
              </p:ext>
            </p:extLst>
          </p:nvPr>
        </p:nvGraphicFramePr>
        <p:xfrm>
          <a:off x="107504" y="1635648"/>
          <a:ext cx="8928992" cy="933826"/>
        </p:xfrm>
        <a:graphic>
          <a:graphicData uri="http://schemas.openxmlformats.org/drawingml/2006/table">
            <a:tbl>
              <a:tblPr/>
              <a:tblGrid>
                <a:gridCol w="89289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933826">
                <a:tc>
                  <a:txBody>
                    <a:bodyPr/>
                    <a:lstStyle/>
                    <a:p>
                      <a:pPr algn="ctr" fontAlgn="ctr"/>
                      <a:endParaRPr lang="ru-RU" sz="24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</a:endParaRPr>
                    </a:p>
                  </a:txBody>
                  <a:tcPr marL="9525" marR="9525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6961821"/>
              </p:ext>
            </p:extLst>
          </p:nvPr>
        </p:nvGraphicFramePr>
        <p:xfrm>
          <a:off x="107504" y="123478"/>
          <a:ext cx="8928992" cy="1957864"/>
        </p:xfrm>
        <a:graphic>
          <a:graphicData uri="http://schemas.openxmlformats.org/drawingml/2006/table">
            <a:tbl>
              <a:tblPr/>
              <a:tblGrid>
                <a:gridCol w="89289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957864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Структура консолидированного</a:t>
                      </a:r>
                      <a:br>
                        <a:rPr lang="ru-RU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бюджета Берестовицкого района.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endParaRPr lang="ru-RU" sz="24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</a:endParaRPr>
                    </a:p>
                  </a:txBody>
                  <a:tcPr marL="9525" marR="9525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4788024" y="1283124"/>
            <a:ext cx="1741909" cy="914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Районный бюджет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4644007" y="2499742"/>
            <a:ext cx="2029941" cy="204049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000000"/>
                </a:solidFill>
                <a:latin typeface="Times New Roman"/>
              </a:rPr>
              <a:t>6 сельских бюджетов:</a:t>
            </a:r>
          </a:p>
          <a:p>
            <a:pPr algn="ctr" fontAlgn="ctr">
              <a:defRPr/>
            </a:pPr>
            <a:r>
              <a:rPr lang="ru-RU" sz="1600" dirty="0">
                <a:solidFill>
                  <a:srgbClr val="000000"/>
                </a:solidFill>
                <a:latin typeface="Times New Roman"/>
              </a:rPr>
              <a:t>Берестовицкий</a:t>
            </a:r>
          </a:p>
          <a:p>
            <a:pPr algn="ctr" fontAlgn="ctr">
              <a:defRPr/>
            </a:pPr>
            <a:r>
              <a:rPr lang="ru-RU" sz="1600" dirty="0" err="1">
                <a:solidFill>
                  <a:srgbClr val="000000"/>
                </a:solidFill>
                <a:latin typeface="Times New Roman"/>
              </a:rPr>
              <a:t>Конюховский</a:t>
            </a:r>
            <a:endParaRPr lang="ru-RU" sz="1600" dirty="0">
              <a:solidFill>
                <a:srgbClr val="000000"/>
              </a:solidFill>
              <a:latin typeface="Times New Roman"/>
            </a:endParaRPr>
          </a:p>
          <a:p>
            <a:pPr algn="ctr" fontAlgn="ctr">
              <a:defRPr/>
            </a:pPr>
            <a:r>
              <a:rPr lang="ru-RU" sz="1600" dirty="0" err="1">
                <a:solidFill>
                  <a:srgbClr val="000000"/>
                </a:solidFill>
                <a:latin typeface="Times New Roman"/>
              </a:rPr>
              <a:t>Малоберестовицкий</a:t>
            </a:r>
            <a:endParaRPr lang="ru-RU" sz="1600" dirty="0">
              <a:solidFill>
                <a:srgbClr val="000000"/>
              </a:solidFill>
              <a:latin typeface="Times New Roman"/>
            </a:endParaRPr>
          </a:p>
          <a:p>
            <a:pPr algn="ctr" fontAlgn="ctr">
              <a:defRPr/>
            </a:pPr>
            <a:r>
              <a:rPr lang="ru-RU" sz="1600" dirty="0" err="1">
                <a:solidFill>
                  <a:srgbClr val="000000"/>
                </a:solidFill>
                <a:latin typeface="Times New Roman"/>
              </a:rPr>
              <a:t>Олекшицкий</a:t>
            </a:r>
            <a:endParaRPr lang="ru-RU" sz="1600" dirty="0">
              <a:solidFill>
                <a:srgbClr val="000000"/>
              </a:solidFill>
              <a:latin typeface="Times New Roman"/>
            </a:endParaRPr>
          </a:p>
          <a:p>
            <a:pPr algn="ctr" fontAlgn="ctr">
              <a:defRPr/>
            </a:pPr>
            <a:r>
              <a:rPr lang="ru-RU" sz="1600" dirty="0">
                <a:solidFill>
                  <a:srgbClr val="000000"/>
                </a:solidFill>
                <a:latin typeface="Times New Roman"/>
              </a:rPr>
              <a:t>Пограничный</a:t>
            </a:r>
          </a:p>
          <a:p>
            <a:pPr algn="ctr" fontAlgn="ctr">
              <a:defRPr/>
            </a:pPr>
            <a:r>
              <a:rPr lang="ru-RU" sz="1600" dirty="0" err="1">
                <a:solidFill>
                  <a:srgbClr val="000000"/>
                </a:solidFill>
                <a:latin typeface="Times New Roman"/>
              </a:rPr>
              <a:t>Эйсмонтовский</a:t>
            </a:r>
            <a:endParaRPr lang="ru-RU" sz="1600" dirty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907704" y="1279365"/>
            <a:ext cx="1512168" cy="91440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Базовый уровень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907704" y="2472415"/>
            <a:ext cx="1512168" cy="91440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Первичный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1915279350"/>
      </p:ext>
    </p:extLst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3829659"/>
              </p:ext>
            </p:extLst>
          </p:nvPr>
        </p:nvGraphicFramePr>
        <p:xfrm>
          <a:off x="107506" y="555526"/>
          <a:ext cx="8928988" cy="3671818"/>
        </p:xfrm>
        <a:graphic>
          <a:graphicData uri="http://schemas.openxmlformats.org/drawingml/2006/table">
            <a:tbl>
              <a:tblPr/>
              <a:tblGrid>
                <a:gridCol w="15841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258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63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9648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6761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9551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4059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8221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4983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73334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90762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432046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</a:tblGrid>
              <a:tr h="231519">
                <a:tc gridSpan="15"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ИСПОЛНЕНИЕ БЮДЖЕТА</a:t>
                      </a:r>
                    </a:p>
                  </a:txBody>
                  <a:tcPr marL="7717" marR="7717" marT="77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2933"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тыс. руб.</a:t>
                      </a: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5866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</a:p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бюджета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РАСХОДЫ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ДЕФИЦИТ (-); ПРОФИЦИТ (+)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632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Уточненный годовой план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Исполнено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Уточненный годовой план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Исполнено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Уточненный годовой план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Исполнено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293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Консолидирован-</a:t>
                      </a:r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ный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бюджет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28 914,6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21 231,9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73,4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28 987,9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19 909,0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68,7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-73,3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1 322,9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1 804,8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293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Районный бюджет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28 454,3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20 837,0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73,2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28 527,6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19 519,5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68,4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-73,3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1 317,5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1 797,4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0730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Сельские бюджеты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823,0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538,9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65,5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823,0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533,5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64,8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5,4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293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Берестовицкий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147,5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95,5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64,7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147,5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92,8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62,9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2,7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293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Конюховский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136,9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89,1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65,1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136,9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88,8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64,9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0,3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571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Малоберестовицкий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138,9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90,6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65,2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138,9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90,6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65,2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293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Олекшицкий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146,0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94,0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64,4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146,0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94,4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64,7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-0,4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293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Пограничный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148,9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99,1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66,6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148,9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98,6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66,2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0,5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9293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Эйсмонтовский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104,8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70,6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67,4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104,8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68,3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65,2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2,3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9432352"/>
      </p:ext>
    </p:extLst>
  </p:cSld>
  <p:clrMapOvr>
    <a:masterClrMapping/>
  </p:clrMapOvr>
  <p:transition spd="slow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83518"/>
          </a:xfrm>
        </p:spPr>
        <p:txBody>
          <a:bodyPr>
            <a:normAutofit/>
          </a:bodyPr>
          <a:lstStyle/>
          <a:p>
            <a:pPr lvl="0">
              <a:spcBef>
                <a:spcPts val="0"/>
              </a:spcBef>
            </a:pPr>
            <a:r>
              <a:rPr lang="ru-RU" sz="20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Структура доходов местных бюджетов.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816322300"/>
              </p:ext>
            </p:extLst>
          </p:nvPr>
        </p:nvGraphicFramePr>
        <p:xfrm>
          <a:off x="4648200" y="555526"/>
          <a:ext cx="4495800" cy="45879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Объект 7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041802946"/>
              </p:ext>
            </p:extLst>
          </p:nvPr>
        </p:nvGraphicFramePr>
        <p:xfrm>
          <a:off x="0" y="484188"/>
          <a:ext cx="4495800" cy="4659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261626681"/>
      </p:ext>
    </p:extLst>
  </p:cSld>
  <p:clrMapOvr>
    <a:masterClrMapping/>
  </p:clrMapOvr>
  <p:transition spd="slow"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5296877"/>
              </p:ext>
            </p:extLst>
          </p:nvPr>
        </p:nvGraphicFramePr>
        <p:xfrm>
          <a:off x="107504" y="23725"/>
          <a:ext cx="8928989" cy="4804986"/>
        </p:xfrm>
        <a:graphic>
          <a:graphicData uri="http://schemas.openxmlformats.org/drawingml/2006/table">
            <a:tbl>
              <a:tblPr/>
              <a:tblGrid>
                <a:gridCol w="15823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62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162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1629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629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629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629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629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1629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816293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94216">
                <a:tc gridSpan="10"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Динамика поступлений доходов местных бюджетов.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4216"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тыс. руб.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1483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Наименование бюджета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Налоговые</a:t>
                      </a:r>
                    </a:p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 неналоговые</a:t>
                      </a:r>
                    </a:p>
                    <a:p>
                      <a:pPr algn="ctr" fontAlgn="ctr"/>
                      <a:r>
                        <a:rPr lang="ru-RU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доходы</a:t>
                      </a:r>
                    </a:p>
                    <a:p>
                      <a:pPr algn="ctr" fontAlgn="ctr"/>
                      <a:r>
                        <a:rPr lang="ru-RU" sz="12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(сумма и процент от доходов)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Безвозмездные поступления (дотации, субвенции, иные межбюджетные трансферты)</a:t>
                      </a:r>
                    </a:p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(сумма и процент от</a:t>
                      </a:r>
                      <a:r>
                        <a:rPr lang="ru-RU" sz="12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доходов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Всего доходов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148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янв.-сент. 2019 года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янв.-сент. 2020 года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темп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роста,%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янв.-сент. 2019 года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янв.-сент. 2020 года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темп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роста,%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янв.-сент. 2019 года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янв.-сент. 2020 года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темп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роста,%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Консолидирован-</a:t>
                      </a:r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ный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бюджет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10 734,2</a:t>
                      </a:r>
                    </a:p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(57,6)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12 681,1</a:t>
                      </a:r>
                    </a:p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(59,7)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118,1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7 908,2</a:t>
                      </a:r>
                    </a:p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(42,4)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8 550,8</a:t>
                      </a:r>
                    </a:p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(40,3)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108,1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18 642,4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21 231,9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113,9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Районный бюджет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10 406,3</a:t>
                      </a:r>
                    </a:p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(56,8)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12 286,2</a:t>
                      </a:r>
                    </a:p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(59,0)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118,1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7 908,2</a:t>
                      </a:r>
                    </a:p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(43,2)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8 550,8</a:t>
                      </a:r>
                    </a:p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(41,0)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108,1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18 314,5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20 837,0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113,8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Сельские бюджеты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327,9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(65,8)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394,9</a:t>
                      </a:r>
                    </a:p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(73,3)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120,4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170,6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(34,2)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144,0</a:t>
                      </a:r>
                    </a:p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(26,7)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84,4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498,5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538,9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108,1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Берестовицкий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54,6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64,5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118,1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21,8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31,0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142,2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76,4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95,5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125,0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Конюховский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55,8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64,2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115,1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19,9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24,9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125,1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75,7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89,1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117,7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Малоберестовицкий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52,2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62,9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120,5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28,4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27,7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97,5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80,6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90,6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112,4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Олекшицкий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62,7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74,4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118,7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51,7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19,6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37,9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114,4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94,0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82,5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Пограничный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59,8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74,4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124,4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30,6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24,7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80,7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90,4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99,1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109,6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Эйсмонтовский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42,8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54,4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127,1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18,2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16,2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89,0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61,0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70,6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115,7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6778982"/>
      </p:ext>
    </p:extLst>
  </p:cSld>
  <p:clrMapOvr>
    <a:masterClrMapping/>
  </p:clrMapOvr>
  <p:transition spd="slow"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55526"/>
          </a:xfrm>
        </p:spPr>
        <p:txBody>
          <a:bodyPr>
            <a:noAutofit/>
          </a:bodyPr>
          <a:lstStyle/>
          <a:p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Структура расходов местных бюджетов</a:t>
            </a:r>
            <a:br>
              <a:rPr lang="ru-RU" sz="18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по функциональной классификации расходов бюджета.</a:t>
            </a:r>
            <a:endParaRPr lang="ru-RU" sz="18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989413891"/>
              </p:ext>
            </p:extLst>
          </p:nvPr>
        </p:nvGraphicFramePr>
        <p:xfrm>
          <a:off x="0" y="627063"/>
          <a:ext cx="4495800" cy="4516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310651932"/>
              </p:ext>
            </p:extLst>
          </p:nvPr>
        </p:nvGraphicFramePr>
        <p:xfrm>
          <a:off x="4648200" y="627063"/>
          <a:ext cx="4495800" cy="4516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862360282"/>
      </p:ext>
    </p:extLst>
  </p:cSld>
  <p:clrMapOvr>
    <a:masterClrMapping/>
  </p:clrMapOvr>
  <p:transition spd="slow">
    <p:wip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555526"/>
          </a:xfrm>
        </p:spPr>
        <p:txBody>
          <a:bodyPr>
            <a:noAutofit/>
          </a:bodyPr>
          <a:lstStyle/>
          <a:p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Структура расходов местных бюджетов</a:t>
            </a:r>
            <a:br>
              <a:rPr lang="ru-RU" sz="18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по экономической классификации расходов бюджета.</a:t>
            </a:r>
            <a:endParaRPr lang="ru-RU" sz="18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214959943"/>
              </p:ext>
            </p:extLst>
          </p:nvPr>
        </p:nvGraphicFramePr>
        <p:xfrm>
          <a:off x="0" y="555625"/>
          <a:ext cx="4495800" cy="45878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486206174"/>
              </p:ext>
            </p:extLst>
          </p:nvPr>
        </p:nvGraphicFramePr>
        <p:xfrm>
          <a:off x="4648200" y="555625"/>
          <a:ext cx="4495800" cy="45878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4043129078"/>
      </p:ext>
    </p:extLst>
  </p:cSld>
  <p:clrMapOvr>
    <a:masterClrMapping/>
  </p:clrMapOvr>
  <p:transition spd="slow">
    <p:wip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7439160"/>
              </p:ext>
            </p:extLst>
          </p:nvPr>
        </p:nvGraphicFramePr>
        <p:xfrm>
          <a:off x="107504" y="51470"/>
          <a:ext cx="8928989" cy="4962265"/>
        </p:xfrm>
        <a:graphic>
          <a:graphicData uri="http://schemas.openxmlformats.org/drawingml/2006/table">
            <a:tbl>
              <a:tblPr/>
              <a:tblGrid>
                <a:gridCol w="15823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62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162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1629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629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629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629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629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1629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816293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94216">
                <a:tc gridSpan="10"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Динамика расходов местных бюджетов.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824"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тыс. руб.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1483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Наименование бюджета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Первоочередные расходы </a:t>
                      </a:r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(заработная плата, лекарственные средства, продукты питания,</a:t>
                      </a:r>
                      <a:r>
                        <a:rPr lang="ru-RU" sz="13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коммунальные услуги</a:t>
                      </a:r>
                    </a:p>
                    <a:p>
                      <a:pPr algn="ctr" fontAlgn="ctr"/>
                      <a:r>
                        <a:rPr lang="ru-RU" sz="13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и другие</a:t>
                      </a:r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)</a:t>
                      </a:r>
                    </a:p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(сумма и процент от расходов)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Прочие</a:t>
                      </a:r>
                      <a:r>
                        <a:rPr lang="ru-RU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расходы</a:t>
                      </a:r>
                    </a:p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(транспорт, связь, ремонт</a:t>
                      </a:r>
                      <a:r>
                        <a:rPr lang="ru-RU" sz="13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оборудования и зданий, уличное освещение, приобретение оборудования и другие</a:t>
                      </a:r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)</a:t>
                      </a:r>
                    </a:p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(сумма и</a:t>
                      </a:r>
                      <a:r>
                        <a:rPr lang="ru-RU" sz="12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процент от расходов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Всего расходов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974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янв.-сент. 2019 года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янв.-сент. 2020 года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темп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роста,%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янв.-сент. 2019 года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янв.-сент. 2020 года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темп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роста,%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янв.-сент. 2019 года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янв.-сент. 2020 года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темп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роста,%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Консолидирован-</a:t>
                      </a:r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ный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бюджет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15 471,2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rtl="0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86,2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)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  <a:r>
                        <a:rPr lang="en-US" sz="14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</a:t>
                      </a:r>
                      <a:r>
                        <a:rPr lang="ru-RU" sz="14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en-US" sz="14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401,9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rtl="0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87,4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)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112,5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2 466,5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rtl="0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13,8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)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2 507,1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rtl="0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12,6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)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101,6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17 937,7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19 909,0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111,0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Районный бюджет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15 193,1</a:t>
                      </a:r>
                    </a:p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(86,3)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17 111,7</a:t>
                      </a:r>
                    </a:p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(87,7)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112,6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2 415,5</a:t>
                      </a:r>
                    </a:p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(13,7)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2 407,8</a:t>
                      </a:r>
                    </a:p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(12,3)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99,7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17 608,6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19 519,5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110,9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Сельские бюджеты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278,1 (55,7)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290,1 (54,4)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104,3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221,6 (54,3)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243,4 (45,6)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109,8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499,7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533,5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106,8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Берестовицкий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43,0 (57,5)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47,8 (51,5)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111,1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31,8 (42,5)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45,0 (48,5)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141,5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74,8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92,8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124,1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Конюховский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44,5 (58,0)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45,1 (50,8)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101,3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32,1 (52,0)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43,7 (49,2)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136,1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76,6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88,8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115,9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Малоберестовицкий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47,5 (59,0)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49,4 (54,5)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104,0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33,1 (41,0)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41,2 (45,5)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124,5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80,6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90,6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112,4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Олекшицкий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48,3 (42,5)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53,0 (56,1)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109,7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65,3 (57,5)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41,4 (43,9)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63,4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113,6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94,4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83,1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Пограничный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58,8 (63,0)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59,5 (60,3)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101,2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34,6 (37,0)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39,1 (39,7)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113,0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93,4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98,6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105,6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Эйсмонтовский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36,0 (59,4)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35,3 (51,7)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98,1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24,7 (40,6)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33,0 (48,3)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133,6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60,7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68,3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112,5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5708797"/>
      </p:ext>
    </p:extLst>
  </p:cSld>
  <p:clrMapOvr>
    <a:masterClrMapping/>
  </p:clrMapOvr>
  <p:transition spd="slow">
    <p:wip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31002"/>
              </p:ext>
            </p:extLst>
          </p:nvPr>
        </p:nvGraphicFramePr>
        <p:xfrm>
          <a:off x="107504" y="47649"/>
          <a:ext cx="8958116" cy="4856910"/>
        </p:xfrm>
        <a:graphic>
          <a:graphicData uri="http://schemas.openxmlformats.org/drawingml/2006/table">
            <a:tbl>
              <a:tblPr/>
              <a:tblGrid>
                <a:gridCol w="2880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845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721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210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5286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8842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14874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Долговые обязательства</a:t>
                      </a:r>
                    </a:p>
                  </a:txBody>
                  <a:tcPr marL="6264" marR="6264" marT="62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4874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органов местного управления и самоуправления Берестовицкого района</a:t>
                      </a:r>
                    </a:p>
                  </a:txBody>
                  <a:tcPr marL="6264" marR="6264" marT="62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4874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 01.10.2020 года.</a:t>
                      </a:r>
                    </a:p>
                  </a:txBody>
                  <a:tcPr marL="6264" marR="6264" marT="62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3434">
                <a:tc gridSpan="6">
                  <a:txBody>
                    <a:bodyPr/>
                    <a:lstStyle/>
                    <a:p>
                      <a:pPr algn="r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тыс. руб.</a:t>
                      </a:r>
                    </a:p>
                  </a:txBody>
                  <a:tcPr marL="6264" marR="6264" marT="62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61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№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Виды обязательств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01.01.2020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01.10.2020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+/-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5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Темп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5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роста, %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343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6264" marR="6264" marT="62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6264" marR="6264" marT="62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6264" marR="6264" marT="62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</a:t>
                      </a:r>
                    </a:p>
                  </a:txBody>
                  <a:tcPr marL="6264" marR="6264" marT="62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</a:t>
                      </a:r>
                    </a:p>
                  </a:txBody>
                  <a:tcPr marL="6264" marR="6264" marT="62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</a:t>
                      </a:r>
                    </a:p>
                  </a:txBody>
                  <a:tcPr marL="6264" marR="6264" marT="62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I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Долг органов местного управления и самоуправления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4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Ценные бумаги, размещенные местными исполнительными и распорядительными органами на внутреннем финансовом рынке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4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Обязательства, подлежащие исполнению по выданным гарантиям местных исполнительных и распорядительных органов</a:t>
                      </a:r>
                    </a:p>
                  </a:txBody>
                  <a:tcPr marL="6264" marR="6264" marT="626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34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4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Бюджетные кредиты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171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4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Иные долговые обязательства, ранее отнесенные в соответствии с законодательством на долг органов местного управления и самоуправления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517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II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Долг, гарантированный местными исполнительными и распорядительными органами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168,4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943,8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775,4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560,5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3225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5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ВСЕГО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168,4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943,8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775,4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560,5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1089174"/>
      </p:ext>
    </p:extLst>
  </p:cSld>
  <p:clrMapOvr>
    <a:masterClrMapping/>
  </p:clrMapOvr>
  <p:transition spd="slow">
    <p:wipe/>
  </p:transition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7258</TotalTime>
  <Words>898</Words>
  <Application>Microsoft Office PowerPoint</Application>
  <PresentationFormat>Экран (16:9)</PresentationFormat>
  <Paragraphs>456</Paragraphs>
  <Slides>10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Arial</vt:lpstr>
      <vt:lpstr>Calibri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Структура доходов местных бюджетов.</vt:lpstr>
      <vt:lpstr>Презентация PowerPoint</vt:lpstr>
      <vt:lpstr>Структура расходов местных бюджетов по функциональной классификации расходов бюджета.</vt:lpstr>
      <vt:lpstr>Структура расходов местных бюджетов по экономической классификации расходов бюджета.</vt:lpstr>
      <vt:lpstr>Презентация PowerPoint</vt:lpstr>
      <vt:lpstr>Презентация PowerPoint</vt:lpstr>
      <vt:lpstr>Презентация PowerPoint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Давыдик Александр</dc:creator>
  <cp:lastModifiedBy>Давыдик Александр Анатольевич</cp:lastModifiedBy>
  <cp:revision>417</cp:revision>
  <cp:lastPrinted>2020-04-21T08:27:53Z</cp:lastPrinted>
  <dcterms:created xsi:type="dcterms:W3CDTF">2013-10-16T05:53:51Z</dcterms:created>
  <dcterms:modified xsi:type="dcterms:W3CDTF">2020-10-21T06:48:10Z</dcterms:modified>
</cp:coreProperties>
</file>