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81" r:id="rId4"/>
    <p:sldId id="259" r:id="rId5"/>
    <p:sldId id="270" r:id="rId6"/>
    <p:sldId id="258" r:id="rId7"/>
    <p:sldId id="261" r:id="rId8"/>
    <p:sldId id="262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5" r:id="rId23"/>
    <p:sldId id="286" r:id="rId24"/>
    <p:sldId id="287" r:id="rId25"/>
    <p:sldId id="288" r:id="rId26"/>
    <p:sldId id="290" r:id="rId27"/>
    <p:sldId id="292" r:id="rId28"/>
    <p:sldId id="294" r:id="rId29"/>
    <p:sldId id="296" r:id="rId30"/>
    <p:sldId id="297" r:id="rId31"/>
    <p:sldId id="298" r:id="rId32"/>
    <p:sldId id="299" r:id="rId33"/>
    <p:sldId id="300" r:id="rId34"/>
    <p:sldId id="291" r:id="rId35"/>
    <p:sldId id="30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3C4"/>
    <a:srgbClr val="6B172F"/>
    <a:srgbClr val="EADAE2"/>
    <a:srgbClr val="CA925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6" y="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08BA5-646F-47B4-82EA-FCB16BB8D0AA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E9543B5-23D5-4B2A-9D2B-1FFF867D336A}">
      <dgm:prSet custT="1"/>
      <dgm:spPr>
        <a:ln>
          <a:solidFill>
            <a:schemeClr val="accent3"/>
          </a:solidFill>
        </a:ln>
      </dgm:spPr>
      <dgm:t>
        <a:bodyPr/>
        <a:lstStyle/>
        <a:p>
          <a:pPr algn="l" rtl="0"/>
          <a:r>
            <a:rPr lang="ru-RU" sz="800" b="1" i="1" dirty="0" smtClean="0">
              <a:solidFill>
                <a:srgbClr val="002060"/>
              </a:solidFill>
            </a:rPr>
            <a:t>Костёл Преображения </a:t>
          </a:r>
        </a:p>
        <a:p>
          <a:pPr algn="l" rtl="0"/>
          <a:r>
            <a:rPr lang="ru-RU" sz="800" b="1" i="1" dirty="0" smtClean="0">
              <a:solidFill>
                <a:srgbClr val="002060"/>
              </a:solidFill>
            </a:rPr>
            <a:t>Господнего</a:t>
          </a:r>
          <a:r>
            <a:rPr lang="ru-RU" sz="800" b="1" i="1" dirty="0" smtClean="0"/>
            <a:t> в </a:t>
          </a:r>
          <a:r>
            <a:rPr lang="ru-RU" sz="800" b="1" i="1" dirty="0" err="1" smtClean="0"/>
            <a:t>гп</a:t>
          </a:r>
          <a:r>
            <a:rPr lang="ru-RU" sz="800" b="1" i="1" dirty="0" smtClean="0"/>
            <a:t>. Большая</a:t>
          </a:r>
        </a:p>
        <a:p>
          <a:pPr algn="l" rtl="0"/>
          <a:r>
            <a:rPr lang="ru-RU" sz="800" b="1" i="1" dirty="0" smtClean="0"/>
            <a:t> Берестовица. Памятник</a:t>
          </a:r>
        </a:p>
        <a:p>
          <a:pPr algn="l" rtl="0"/>
          <a:r>
            <a:rPr lang="ru-RU" sz="800" b="1" i="1" dirty="0" smtClean="0"/>
            <a:t> архитектуры неоготики.</a:t>
          </a:r>
        </a:p>
        <a:p>
          <a:pPr algn="l" rtl="0"/>
          <a:r>
            <a:rPr lang="ru-RU" sz="800" b="1" i="1" dirty="0" smtClean="0"/>
            <a:t> Построен в 1912 году. </a:t>
          </a:r>
          <a:endParaRPr lang="ru-RU" sz="800" i="1" dirty="0"/>
        </a:p>
      </dgm:t>
    </dgm:pt>
    <dgm:pt modelId="{6E165F8A-15F9-4CB7-B873-FB1000EF0F04}" type="parTrans" cxnId="{9E895732-F869-4FF6-BDA3-82D680F77927}">
      <dgm:prSet/>
      <dgm:spPr/>
      <dgm:t>
        <a:bodyPr/>
        <a:lstStyle/>
        <a:p>
          <a:endParaRPr lang="ru-RU"/>
        </a:p>
      </dgm:t>
    </dgm:pt>
    <dgm:pt modelId="{62F6B8D1-F384-4968-B7CF-381F606E4BE8}" type="sibTrans" cxnId="{9E895732-F869-4FF6-BDA3-82D680F77927}">
      <dgm:prSet/>
      <dgm:spPr/>
      <dgm:t>
        <a:bodyPr/>
        <a:lstStyle/>
        <a:p>
          <a:endParaRPr lang="ru-RU"/>
        </a:p>
      </dgm:t>
    </dgm:pt>
    <dgm:pt modelId="{8DC1AC25-05E4-4D54-B902-DE824A86B06E}" type="pres">
      <dgm:prSet presAssocID="{F2008BA5-646F-47B4-82EA-FCB16BB8D0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B35E4A-AB81-4F02-A78C-969CEB4F18A1}" type="pres">
      <dgm:prSet presAssocID="{DE9543B5-23D5-4B2A-9D2B-1FFF867D336A}" presName="parentText" presStyleLbl="node1" presStyleIdx="0" presStyleCnt="1" custScaleY="397329" custLinFactNeighborY="-2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601774-72A3-4B31-A189-0AF31D2033C1}" type="presOf" srcId="{F2008BA5-646F-47B4-82EA-FCB16BB8D0AA}" destId="{8DC1AC25-05E4-4D54-B902-DE824A86B06E}" srcOrd="0" destOrd="0" presId="urn:microsoft.com/office/officeart/2005/8/layout/vList2"/>
    <dgm:cxn modelId="{94390221-7E2A-47E1-93DB-8C49AAE9C6A2}" type="presOf" srcId="{DE9543B5-23D5-4B2A-9D2B-1FFF867D336A}" destId="{E0B35E4A-AB81-4F02-A78C-969CEB4F18A1}" srcOrd="0" destOrd="0" presId="urn:microsoft.com/office/officeart/2005/8/layout/vList2"/>
    <dgm:cxn modelId="{9E895732-F869-4FF6-BDA3-82D680F77927}" srcId="{F2008BA5-646F-47B4-82EA-FCB16BB8D0AA}" destId="{DE9543B5-23D5-4B2A-9D2B-1FFF867D336A}" srcOrd="0" destOrd="0" parTransId="{6E165F8A-15F9-4CB7-B873-FB1000EF0F04}" sibTransId="{62F6B8D1-F384-4968-B7CF-381F606E4BE8}"/>
    <dgm:cxn modelId="{EA1073BA-5BA1-4BD6-BCF8-121789E784D6}" type="presParOf" srcId="{8DC1AC25-05E4-4D54-B902-DE824A86B06E}" destId="{E0B35E4A-AB81-4F02-A78C-969CEB4F18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008BA5-646F-47B4-82EA-FCB16BB8D0AA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8DC1AC25-05E4-4D54-B902-DE824A86B06E}" type="pres">
      <dgm:prSet presAssocID="{F2008BA5-646F-47B4-82EA-FCB16BB8D0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85D998C-E1E9-4ADE-A2D0-09636F2148E0}" type="presOf" srcId="{F2008BA5-646F-47B4-82EA-FCB16BB8D0AA}" destId="{8DC1AC25-05E4-4D54-B902-DE824A86B06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008BA5-646F-47B4-82EA-FCB16BB8D0AA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E9543B5-23D5-4B2A-9D2B-1FFF867D336A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 rtl="0"/>
          <a:r>
            <a:rPr lang="ru-RU" sz="800" b="1" i="1" baseline="0" dirty="0" smtClean="0">
              <a:solidFill>
                <a:srgbClr val="002060"/>
              </a:solidFill>
            </a:rPr>
            <a:t>Каплица </a:t>
          </a:r>
          <a:r>
            <a:rPr lang="ru-RU" sz="800" b="1" i="1" baseline="0" dirty="0" err="1" smtClean="0">
              <a:solidFill>
                <a:srgbClr val="002060"/>
              </a:solidFill>
            </a:rPr>
            <a:t>Вознесенияя</a:t>
          </a:r>
          <a:r>
            <a:rPr lang="ru-RU" sz="800" b="1" i="1" baseline="0" dirty="0" smtClean="0">
              <a:solidFill>
                <a:srgbClr val="002060"/>
              </a:solidFill>
            </a:rPr>
            <a:t> </a:t>
          </a:r>
        </a:p>
        <a:p>
          <a:pPr algn="l" rtl="0"/>
          <a:r>
            <a:rPr lang="ru-RU" sz="800" b="1" i="1" baseline="0" dirty="0" smtClean="0">
              <a:solidFill>
                <a:srgbClr val="002060"/>
              </a:solidFill>
            </a:rPr>
            <a:t>Пресвятой Девы Марии</a:t>
          </a:r>
          <a:r>
            <a:rPr lang="ru-RU" sz="800" b="1" i="1" baseline="0" dirty="0" smtClean="0"/>
            <a:t> </a:t>
          </a:r>
        </a:p>
        <a:p>
          <a:pPr algn="l" rtl="0"/>
          <a:r>
            <a:rPr lang="ru-RU" sz="800" b="1" i="1" baseline="0" dirty="0" smtClean="0"/>
            <a:t>в </a:t>
          </a:r>
          <a:r>
            <a:rPr lang="ru-RU" sz="800" b="1" i="1" baseline="0" dirty="0" err="1" smtClean="0"/>
            <a:t>аг</a:t>
          </a:r>
          <a:r>
            <a:rPr lang="ru-RU" sz="800" b="1" i="1" baseline="0" dirty="0" smtClean="0"/>
            <a:t>. </a:t>
          </a:r>
          <a:r>
            <a:rPr lang="ru-RU" sz="800" b="1" i="1" baseline="0" dirty="0" err="1" smtClean="0"/>
            <a:t>Массоляны</a:t>
          </a:r>
          <a:r>
            <a:rPr lang="ru-RU" sz="800" b="1" i="1" baseline="0" dirty="0" smtClean="0"/>
            <a:t>. </a:t>
          </a:r>
        </a:p>
        <a:p>
          <a:pPr algn="l" rtl="0"/>
          <a:r>
            <a:rPr lang="ru-RU" sz="800" b="1" i="1" baseline="0" dirty="0" smtClean="0"/>
            <a:t>Памятник </a:t>
          </a:r>
          <a:r>
            <a:rPr lang="ru-RU" sz="800" b="1" i="1" baseline="0" dirty="0" err="1" smtClean="0"/>
            <a:t>восточно</a:t>
          </a:r>
          <a:r>
            <a:rPr lang="ru-RU" sz="800" b="1" i="1" baseline="0" dirty="0" smtClean="0"/>
            <a:t>-</a:t>
          </a:r>
        </a:p>
        <a:p>
          <a:pPr algn="l" rtl="0"/>
          <a:r>
            <a:rPr lang="ru-RU" sz="800" b="1" i="1" baseline="0" dirty="0" smtClean="0"/>
            <a:t>экзотического</a:t>
          </a:r>
        </a:p>
        <a:p>
          <a:pPr algn="l" rtl="0"/>
          <a:r>
            <a:rPr lang="ru-RU" sz="800" b="1" i="1" baseline="0" dirty="0" smtClean="0"/>
            <a:t> направления архитектуры </a:t>
          </a:r>
        </a:p>
        <a:p>
          <a:pPr algn="l" rtl="0"/>
          <a:r>
            <a:rPr lang="ru-RU" sz="800" b="1" i="1" baseline="0" dirty="0" smtClean="0"/>
            <a:t>модерна. Построена в 1915 году.</a:t>
          </a:r>
        </a:p>
      </dgm:t>
    </dgm:pt>
    <dgm:pt modelId="{6E165F8A-15F9-4CB7-B873-FB1000EF0F04}" type="parTrans" cxnId="{9E895732-F869-4FF6-BDA3-82D680F77927}">
      <dgm:prSet/>
      <dgm:spPr/>
      <dgm:t>
        <a:bodyPr/>
        <a:lstStyle/>
        <a:p>
          <a:endParaRPr lang="ru-RU"/>
        </a:p>
      </dgm:t>
    </dgm:pt>
    <dgm:pt modelId="{62F6B8D1-F384-4968-B7CF-381F606E4BE8}" type="sibTrans" cxnId="{9E895732-F869-4FF6-BDA3-82D680F77927}">
      <dgm:prSet/>
      <dgm:spPr/>
      <dgm:t>
        <a:bodyPr/>
        <a:lstStyle/>
        <a:p>
          <a:endParaRPr lang="ru-RU"/>
        </a:p>
      </dgm:t>
    </dgm:pt>
    <dgm:pt modelId="{8DC1AC25-05E4-4D54-B902-DE824A86B06E}" type="pres">
      <dgm:prSet presAssocID="{F2008BA5-646F-47B4-82EA-FCB16BB8D0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B35E4A-AB81-4F02-A78C-969CEB4F18A1}" type="pres">
      <dgm:prSet presAssocID="{DE9543B5-23D5-4B2A-9D2B-1FFF867D336A}" presName="parentText" presStyleLbl="node1" presStyleIdx="0" presStyleCnt="1" custScaleY="191883" custLinFactNeighborX="-2500" custLinFactNeighborY="-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DA8816-8FD5-403A-B148-191F43388F16}" type="presOf" srcId="{F2008BA5-646F-47B4-82EA-FCB16BB8D0AA}" destId="{8DC1AC25-05E4-4D54-B902-DE824A86B06E}" srcOrd="0" destOrd="0" presId="urn:microsoft.com/office/officeart/2005/8/layout/vList2"/>
    <dgm:cxn modelId="{9E895732-F869-4FF6-BDA3-82D680F77927}" srcId="{F2008BA5-646F-47B4-82EA-FCB16BB8D0AA}" destId="{DE9543B5-23D5-4B2A-9D2B-1FFF867D336A}" srcOrd="0" destOrd="0" parTransId="{6E165F8A-15F9-4CB7-B873-FB1000EF0F04}" sibTransId="{62F6B8D1-F384-4968-B7CF-381F606E4BE8}"/>
    <dgm:cxn modelId="{D21B5C87-6D4B-4AED-A34B-C3107FF515C5}" type="presOf" srcId="{DE9543B5-23D5-4B2A-9D2B-1FFF867D336A}" destId="{E0B35E4A-AB81-4F02-A78C-969CEB4F18A1}" srcOrd="0" destOrd="0" presId="urn:microsoft.com/office/officeart/2005/8/layout/vList2"/>
    <dgm:cxn modelId="{3C6FD97E-47A3-48CA-BE0D-F025F62145BD}" type="presParOf" srcId="{8DC1AC25-05E4-4D54-B902-DE824A86B06E}" destId="{E0B35E4A-AB81-4F02-A78C-969CEB4F18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008BA5-646F-47B4-82EA-FCB16BB8D0AA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E9543B5-23D5-4B2A-9D2B-1FFF867D336A}">
      <dgm:prSet custT="1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algn="l" rtl="0"/>
          <a:r>
            <a:rPr lang="ru-RU" sz="800" b="1" i="1" baseline="0" dirty="0" smtClean="0">
              <a:solidFill>
                <a:srgbClr val="002060"/>
              </a:solidFill>
            </a:rPr>
            <a:t>Костёл Святого Яна</a:t>
          </a:r>
        </a:p>
        <a:p>
          <a:pPr algn="l" rtl="0"/>
          <a:r>
            <a:rPr lang="ru-RU" sz="800" b="1" i="1" baseline="0" dirty="0" err="1" smtClean="0">
              <a:solidFill>
                <a:srgbClr val="002060"/>
              </a:solidFill>
            </a:rPr>
            <a:t>Непомука</a:t>
          </a:r>
          <a:r>
            <a:rPr lang="ru-RU" sz="800" b="1" i="1" baseline="0" dirty="0" smtClean="0">
              <a:solidFill>
                <a:srgbClr val="002060"/>
              </a:solidFill>
            </a:rPr>
            <a:t> </a:t>
          </a:r>
          <a:r>
            <a:rPr lang="ru-RU" sz="800" b="1" i="1" baseline="0" dirty="0" smtClean="0"/>
            <a:t>в </a:t>
          </a:r>
          <a:r>
            <a:rPr lang="ru-RU" sz="800" b="1" i="1" baseline="0" dirty="0" err="1" smtClean="0"/>
            <a:t>аг</a:t>
          </a:r>
          <a:r>
            <a:rPr lang="ru-RU" sz="800" b="1" i="1" baseline="0" dirty="0" smtClean="0"/>
            <a:t>. Большие </a:t>
          </a:r>
        </a:p>
        <a:p>
          <a:pPr algn="l" rtl="0"/>
          <a:r>
            <a:rPr lang="ru-RU" sz="800" b="1" i="1" baseline="0" dirty="0" smtClean="0"/>
            <a:t>Эйсмонты. Памятник </a:t>
          </a:r>
        </a:p>
        <a:p>
          <a:pPr algn="l" rtl="0"/>
          <a:r>
            <a:rPr lang="ru-RU" sz="800" b="1" i="1" baseline="0" dirty="0" smtClean="0"/>
            <a:t>архитектуры классицизма </a:t>
          </a:r>
        </a:p>
        <a:p>
          <a:pPr algn="l" rtl="0"/>
          <a:r>
            <a:rPr lang="ru-RU" sz="800" b="1" i="1" baseline="0" dirty="0" smtClean="0"/>
            <a:t>с элементами готических </a:t>
          </a:r>
        </a:p>
        <a:p>
          <a:pPr algn="l" rtl="0"/>
          <a:r>
            <a:rPr lang="ru-RU" sz="800" b="1" i="1" baseline="0" dirty="0" smtClean="0"/>
            <a:t>реминисценций. Построен </a:t>
          </a:r>
        </a:p>
        <a:p>
          <a:pPr algn="l" rtl="0"/>
          <a:r>
            <a:rPr lang="ru-RU" sz="800" b="1" i="1" baseline="0" dirty="0" smtClean="0"/>
            <a:t>в 1850 году.</a:t>
          </a:r>
        </a:p>
      </dgm:t>
    </dgm:pt>
    <dgm:pt modelId="{6E165F8A-15F9-4CB7-B873-FB1000EF0F04}" type="parTrans" cxnId="{9E895732-F869-4FF6-BDA3-82D680F77927}">
      <dgm:prSet/>
      <dgm:spPr/>
      <dgm:t>
        <a:bodyPr/>
        <a:lstStyle/>
        <a:p>
          <a:endParaRPr lang="ru-RU"/>
        </a:p>
      </dgm:t>
    </dgm:pt>
    <dgm:pt modelId="{62F6B8D1-F384-4968-B7CF-381F606E4BE8}" type="sibTrans" cxnId="{9E895732-F869-4FF6-BDA3-82D680F77927}">
      <dgm:prSet/>
      <dgm:spPr/>
      <dgm:t>
        <a:bodyPr/>
        <a:lstStyle/>
        <a:p>
          <a:endParaRPr lang="ru-RU"/>
        </a:p>
      </dgm:t>
    </dgm:pt>
    <dgm:pt modelId="{8DC1AC25-05E4-4D54-B902-DE824A86B06E}" type="pres">
      <dgm:prSet presAssocID="{F2008BA5-646F-47B4-82EA-FCB16BB8D0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B35E4A-AB81-4F02-A78C-969CEB4F18A1}" type="pres">
      <dgm:prSet presAssocID="{DE9543B5-23D5-4B2A-9D2B-1FFF867D336A}" presName="parentText" presStyleLbl="node1" presStyleIdx="0" presStyleCnt="1" custScaleY="200862" custLinFactY="100000" custLinFactNeighborX="-115" custLinFactNeighborY="1207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95732-F869-4FF6-BDA3-82D680F77927}" srcId="{F2008BA5-646F-47B4-82EA-FCB16BB8D0AA}" destId="{DE9543B5-23D5-4B2A-9D2B-1FFF867D336A}" srcOrd="0" destOrd="0" parTransId="{6E165F8A-15F9-4CB7-B873-FB1000EF0F04}" sibTransId="{62F6B8D1-F384-4968-B7CF-381F606E4BE8}"/>
    <dgm:cxn modelId="{324D7218-83B1-464E-90B4-F1FFF967C223}" type="presOf" srcId="{DE9543B5-23D5-4B2A-9D2B-1FFF867D336A}" destId="{E0B35E4A-AB81-4F02-A78C-969CEB4F18A1}" srcOrd="0" destOrd="0" presId="urn:microsoft.com/office/officeart/2005/8/layout/vList2"/>
    <dgm:cxn modelId="{8B1FF75B-589C-424E-B0CB-3F56BD81F69C}" type="presOf" srcId="{F2008BA5-646F-47B4-82EA-FCB16BB8D0AA}" destId="{8DC1AC25-05E4-4D54-B902-DE824A86B06E}" srcOrd="0" destOrd="0" presId="urn:microsoft.com/office/officeart/2005/8/layout/vList2"/>
    <dgm:cxn modelId="{2A193857-F3AA-403A-8F28-BAC1A2451C55}" type="presParOf" srcId="{8DC1AC25-05E4-4D54-B902-DE824A86B06E}" destId="{E0B35E4A-AB81-4F02-A78C-969CEB4F18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B35E4A-AB81-4F02-A78C-969CEB4F18A1}">
      <dsp:nvSpPr>
        <dsp:cNvPr id="0" name=""/>
        <dsp:cNvSpPr/>
      </dsp:nvSpPr>
      <dsp:spPr>
        <a:xfrm>
          <a:off x="0" y="0"/>
          <a:ext cx="2952328" cy="122294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dirty="0" smtClean="0">
              <a:solidFill>
                <a:srgbClr val="002060"/>
              </a:solidFill>
            </a:rPr>
            <a:t>Костёл Преображения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dirty="0" smtClean="0">
              <a:solidFill>
                <a:srgbClr val="002060"/>
              </a:solidFill>
            </a:rPr>
            <a:t>Господнего</a:t>
          </a:r>
          <a:r>
            <a:rPr lang="ru-RU" sz="800" b="1" i="1" kern="1200" dirty="0" smtClean="0"/>
            <a:t> в </a:t>
          </a:r>
          <a:r>
            <a:rPr lang="ru-RU" sz="800" b="1" i="1" kern="1200" dirty="0" err="1" smtClean="0"/>
            <a:t>гп</a:t>
          </a:r>
          <a:r>
            <a:rPr lang="ru-RU" sz="800" b="1" i="1" kern="1200" dirty="0" smtClean="0"/>
            <a:t>. Большая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dirty="0" smtClean="0"/>
            <a:t> Берестовица. Памятник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dirty="0" smtClean="0"/>
            <a:t> архитектуры неоготики.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dirty="0" smtClean="0"/>
            <a:t> Построен в 1912 году. </a:t>
          </a:r>
          <a:endParaRPr lang="ru-RU" sz="800" i="1" kern="1200" dirty="0"/>
        </a:p>
      </dsp:txBody>
      <dsp:txXfrm>
        <a:off x="0" y="0"/>
        <a:ext cx="2952328" cy="12229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B35E4A-AB81-4F02-A78C-969CEB4F18A1}">
      <dsp:nvSpPr>
        <dsp:cNvPr id="0" name=""/>
        <dsp:cNvSpPr/>
      </dsp:nvSpPr>
      <dsp:spPr>
        <a:xfrm>
          <a:off x="0" y="0"/>
          <a:ext cx="2880320" cy="1294878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>
              <a:solidFill>
                <a:srgbClr val="002060"/>
              </a:solidFill>
            </a:rPr>
            <a:t>Каплица </a:t>
          </a:r>
          <a:r>
            <a:rPr lang="ru-RU" sz="800" b="1" i="1" kern="1200" baseline="0" dirty="0" err="1" smtClean="0">
              <a:solidFill>
                <a:srgbClr val="002060"/>
              </a:solidFill>
            </a:rPr>
            <a:t>Вознесенияя</a:t>
          </a:r>
          <a:r>
            <a:rPr lang="ru-RU" sz="800" b="1" i="1" kern="1200" baseline="0" dirty="0" smtClean="0">
              <a:solidFill>
                <a:srgbClr val="002060"/>
              </a:solidFill>
            </a:rPr>
            <a:t>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>
              <a:solidFill>
                <a:srgbClr val="002060"/>
              </a:solidFill>
            </a:rPr>
            <a:t>Пресвятой Девы Марии</a:t>
          </a:r>
          <a:r>
            <a:rPr lang="ru-RU" sz="800" b="1" i="1" kern="1200" baseline="0" dirty="0" smtClean="0"/>
            <a:t>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в </a:t>
          </a:r>
          <a:r>
            <a:rPr lang="ru-RU" sz="800" b="1" i="1" kern="1200" baseline="0" dirty="0" err="1" smtClean="0"/>
            <a:t>аг</a:t>
          </a:r>
          <a:r>
            <a:rPr lang="ru-RU" sz="800" b="1" i="1" kern="1200" baseline="0" dirty="0" smtClean="0"/>
            <a:t>. </a:t>
          </a:r>
          <a:r>
            <a:rPr lang="ru-RU" sz="800" b="1" i="1" kern="1200" baseline="0" dirty="0" err="1" smtClean="0"/>
            <a:t>Массоляны</a:t>
          </a:r>
          <a:r>
            <a:rPr lang="ru-RU" sz="800" b="1" i="1" kern="1200" baseline="0" dirty="0" smtClean="0"/>
            <a:t>.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Памятник </a:t>
          </a:r>
          <a:r>
            <a:rPr lang="ru-RU" sz="800" b="1" i="1" kern="1200" baseline="0" dirty="0" err="1" smtClean="0"/>
            <a:t>восточно</a:t>
          </a:r>
          <a:r>
            <a:rPr lang="ru-RU" sz="800" b="1" i="1" kern="1200" baseline="0" dirty="0" smtClean="0"/>
            <a:t>-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экзотического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 направления архитектуры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модерна. Построена в 1915 году.</a:t>
          </a:r>
        </a:p>
      </dsp:txBody>
      <dsp:txXfrm>
        <a:off x="0" y="0"/>
        <a:ext cx="2880320" cy="129487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B35E4A-AB81-4F02-A78C-969CEB4F18A1}">
      <dsp:nvSpPr>
        <dsp:cNvPr id="0" name=""/>
        <dsp:cNvSpPr/>
      </dsp:nvSpPr>
      <dsp:spPr>
        <a:xfrm>
          <a:off x="0" y="1228"/>
          <a:ext cx="2715791" cy="1256273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>
              <a:solidFill>
                <a:srgbClr val="002060"/>
              </a:solidFill>
            </a:rPr>
            <a:t>Костёл Святого Яна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err="1" smtClean="0">
              <a:solidFill>
                <a:srgbClr val="002060"/>
              </a:solidFill>
            </a:rPr>
            <a:t>Непомука</a:t>
          </a:r>
          <a:r>
            <a:rPr lang="ru-RU" sz="800" b="1" i="1" kern="1200" baseline="0" dirty="0" smtClean="0">
              <a:solidFill>
                <a:srgbClr val="002060"/>
              </a:solidFill>
            </a:rPr>
            <a:t> </a:t>
          </a:r>
          <a:r>
            <a:rPr lang="ru-RU" sz="800" b="1" i="1" kern="1200" baseline="0" dirty="0" smtClean="0"/>
            <a:t>в </a:t>
          </a:r>
          <a:r>
            <a:rPr lang="ru-RU" sz="800" b="1" i="1" kern="1200" baseline="0" dirty="0" err="1" smtClean="0"/>
            <a:t>аг</a:t>
          </a:r>
          <a:r>
            <a:rPr lang="ru-RU" sz="800" b="1" i="1" kern="1200" baseline="0" dirty="0" smtClean="0"/>
            <a:t>. Большие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Эйсмонты. Памятник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архитектуры классицизма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с элементами готических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реминисценций. Построен </a:t>
          </a:r>
        </a:p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1" kern="1200" baseline="0" dirty="0" smtClean="0"/>
            <a:t>в 1850 году.</a:t>
          </a:r>
        </a:p>
      </dsp:txBody>
      <dsp:txXfrm>
        <a:off x="0" y="1228"/>
        <a:ext cx="2715791" cy="1256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D6D04-1A3A-4992-BDDA-488180FC31E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9DFE6-0CA9-49E8-828A-F6E7F0C52A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DFE6-0CA9-49E8-828A-F6E7F0C52A2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156BA1-D949-496E-AC02-FB0B3B958211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AA1ED2-BA30-4D5E-866D-8F53257E0A4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Layout" Target="../diagrams/layout2.xml"/><Relationship Id="rId18" Type="http://schemas.openxmlformats.org/officeDocument/2006/relationships/image" Target="../media/image52.jpeg"/><Relationship Id="rId26" Type="http://schemas.openxmlformats.org/officeDocument/2006/relationships/diagramData" Target="../diagrams/data4.xml"/><Relationship Id="rId3" Type="http://schemas.openxmlformats.org/officeDocument/2006/relationships/image" Target="../media/image47.jpeg"/><Relationship Id="rId21" Type="http://schemas.openxmlformats.org/officeDocument/2006/relationships/diagramLayout" Target="../diagrams/layout3.xml"/><Relationship Id="rId7" Type="http://schemas.openxmlformats.org/officeDocument/2006/relationships/diagramQuickStyle" Target="../diagrams/quickStyle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51.jpeg"/><Relationship Id="rId25" Type="http://schemas.openxmlformats.org/officeDocument/2006/relationships/image" Target="../media/image54.jpeg"/><Relationship Id="rId33" Type="http://schemas.openxmlformats.org/officeDocument/2006/relationships/image" Target="../media/image57.png"/><Relationship Id="rId2" Type="http://schemas.openxmlformats.org/officeDocument/2006/relationships/image" Target="../media/image26.jpeg"/><Relationship Id="rId16" Type="http://schemas.microsoft.com/office/2007/relationships/diagramDrawing" Target="../diagrams/drawing2.xml"/><Relationship Id="rId20" Type="http://schemas.openxmlformats.org/officeDocument/2006/relationships/diagramData" Target="../diagrams/data3.xml"/><Relationship Id="rId29" Type="http://schemas.openxmlformats.org/officeDocument/2006/relationships/diagramColors" Target="../diagrams/colors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0.jpeg"/><Relationship Id="rId24" Type="http://schemas.microsoft.com/office/2007/relationships/diagramDrawing" Target="../diagrams/drawing3.xml"/><Relationship Id="rId32" Type="http://schemas.openxmlformats.org/officeDocument/2006/relationships/image" Target="../media/image56.png"/><Relationship Id="rId5" Type="http://schemas.openxmlformats.org/officeDocument/2006/relationships/diagramData" Target="../diagrams/data1.xml"/><Relationship Id="rId15" Type="http://schemas.openxmlformats.org/officeDocument/2006/relationships/diagramColors" Target="../diagrams/colors2.xml"/><Relationship Id="rId23" Type="http://schemas.openxmlformats.org/officeDocument/2006/relationships/diagramColors" Target="../diagrams/colors3.xml"/><Relationship Id="rId28" Type="http://schemas.openxmlformats.org/officeDocument/2006/relationships/diagramQuickStyle" Target="../diagrams/quickStyle4.xml"/><Relationship Id="rId10" Type="http://schemas.openxmlformats.org/officeDocument/2006/relationships/image" Target="../media/image49.jpeg"/><Relationship Id="rId19" Type="http://schemas.openxmlformats.org/officeDocument/2006/relationships/image" Target="../media/image53.jpeg"/><Relationship Id="rId31" Type="http://schemas.openxmlformats.org/officeDocument/2006/relationships/image" Target="../media/image55.jpeg"/><Relationship Id="rId4" Type="http://schemas.openxmlformats.org/officeDocument/2006/relationships/image" Target="../media/image48.jpeg"/><Relationship Id="rId9" Type="http://schemas.microsoft.com/office/2007/relationships/diagramDrawing" Target="../diagrams/drawing1.xml"/><Relationship Id="rId14" Type="http://schemas.openxmlformats.org/officeDocument/2006/relationships/diagramQuickStyle" Target="../diagrams/quickStyle2.xml"/><Relationship Id="rId22" Type="http://schemas.openxmlformats.org/officeDocument/2006/relationships/diagramQuickStyle" Target="../diagrams/quickStyle3.xml"/><Relationship Id="rId27" Type="http://schemas.openxmlformats.org/officeDocument/2006/relationships/diagramLayout" Target="../diagrams/layout4.xml"/><Relationship Id="rId30" Type="http://schemas.microsoft.com/office/2007/relationships/diagramDrawing" Target="../diagrams/drawin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2.svg"/><Relationship Id="rId26" Type="http://schemas.openxmlformats.org/officeDocument/2006/relationships/image" Target="../media/image78.jpeg"/><Relationship Id="rId3" Type="http://schemas.openxmlformats.org/officeDocument/2006/relationships/image" Target="../media/image71.jpeg"/><Relationship Id="rId34" Type="http://schemas.openxmlformats.org/officeDocument/2006/relationships/image" Target="../media/image84.png"/><Relationship Id="rId25" Type="http://schemas.openxmlformats.org/officeDocument/2006/relationships/image" Target="../media/image77.jpeg"/><Relationship Id="rId33" Type="http://schemas.openxmlformats.org/officeDocument/2006/relationships/image" Target="../media/image83.jpeg"/><Relationship Id="rId38" Type="http://schemas.openxmlformats.org/officeDocument/2006/relationships/image" Target="../media/image87.png"/><Relationship Id="rId2" Type="http://schemas.openxmlformats.org/officeDocument/2006/relationships/image" Target="../media/image70.jpeg"/><Relationship Id="rId20" Type="http://schemas.openxmlformats.org/officeDocument/2006/relationships/image" Target="../media/image24.svg"/><Relationship Id="rId29" Type="http://schemas.openxmlformats.org/officeDocument/2006/relationships/image" Target="../media/image80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24" Type="http://schemas.openxmlformats.org/officeDocument/2006/relationships/image" Target="../media/image76.png"/><Relationship Id="rId32" Type="http://schemas.openxmlformats.org/officeDocument/2006/relationships/image" Target="../media/image82.jpeg"/><Relationship Id="rId37" Type="http://schemas.openxmlformats.org/officeDocument/2006/relationships/image" Target="../media/image28.svg"/><Relationship Id="rId5" Type="http://schemas.openxmlformats.org/officeDocument/2006/relationships/image" Target="../media/image73.jpeg"/><Relationship Id="rId23" Type="http://schemas.openxmlformats.org/officeDocument/2006/relationships/image" Target="../media/image75.png"/><Relationship Id="rId28" Type="http://schemas.openxmlformats.org/officeDocument/2006/relationships/image" Target="../media/image30.svg"/><Relationship Id="rId36" Type="http://schemas.openxmlformats.org/officeDocument/2006/relationships/image" Target="../media/image86.png"/><Relationship Id="rId31" Type="http://schemas.openxmlformats.org/officeDocument/2006/relationships/image" Target="../media/image81.jpeg"/><Relationship Id="rId4" Type="http://schemas.openxmlformats.org/officeDocument/2006/relationships/image" Target="../media/image72.jpeg"/><Relationship Id="rId22" Type="http://schemas.openxmlformats.org/officeDocument/2006/relationships/image" Target="../media/image26.svg"/><Relationship Id="rId27" Type="http://schemas.openxmlformats.org/officeDocument/2006/relationships/image" Target="../media/image79.png"/><Relationship Id="rId30" Type="http://schemas.openxmlformats.org/officeDocument/2006/relationships/image" Target="../media/image32.svg"/><Relationship Id="rId35" Type="http://schemas.openxmlformats.org/officeDocument/2006/relationships/image" Target="../media/image85.png"/><Relationship Id="rId14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828800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 err="1" smtClean="0"/>
              <a:t>Берестовитчина</a:t>
            </a:r>
            <a:r>
              <a:rPr lang="ru-RU" sz="6000" i="1" dirty="0" smtClean="0"/>
              <a:t> туристическая</a:t>
            </a:r>
            <a:endParaRPr lang="ru-RU" sz="6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60648"/>
            <a:ext cx="2376264" cy="266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i="1" cap="none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Visit_berestovitsa</a:t>
            </a:r>
            <a:endParaRPr lang="ru-RU" sz="3200" b="1" i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1649130794_1-papik-pro-p-belochka-risunok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877272"/>
            <a:ext cx="576064" cy="71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Мемориал.jpg"/>
          <p:cNvPicPr/>
          <p:nvPr/>
        </p:nvPicPr>
        <p:blipFill>
          <a:blip r:embed="rId3" cstate="print"/>
          <a:srcRect l="15715" t="21451" r="25667" b="17658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Мемориал Братская могила советских </a:t>
            </a:r>
            <a:r>
              <a:rPr lang="ru-RU" sz="1400" b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войнов</a:t>
            </a:r>
            <a:endParaRPr lang="ru-RU" sz="1400" b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гп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Героям павшим во время ВОВ. 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Место захоронения 192 </a:t>
            </a:r>
            <a:r>
              <a:rPr lang="ru-RU" sz="1200" i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войнов</a:t>
            </a:r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и партизан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Дом-ремесел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566" r="5719" b="11539"/>
          <a:stretch/>
        </p:blipFill>
        <p:spPr bwMode="auto">
          <a:xfrm>
            <a:off x="2771800" y="2060848"/>
            <a:ext cx="360040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11760" y="551723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Дом ремёсел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гп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800" b="1" i="1" dirty="0" smtClean="0">
                <a:solidFill>
                  <a:srgbClr val="002060"/>
                </a:solidFill>
              </a:rPr>
              <a:t>Дом ремесел стал одной из визитных карточек Большой Берестовицы и еще одним пунктом посещения с целью изучения истории и культуры района через знакомство с традиционными ремеслами и промыслами.</a:t>
            </a:r>
            <a:endParaRPr lang="ru-RU" sz="800" b="1" i="1" dirty="0">
              <a:ln w="3175">
                <a:solidFill>
                  <a:srgbClr val="C0000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Костел святого анто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060847"/>
            <a:ext cx="3600400" cy="26533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Костёл Святого Антония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Малая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позднего классицизма, 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построен в 1850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Храм во имя св. Димитрия Солунского аг.Малая Берестовица | Гродненская  епархия Белорусской Православной Церкви"/>
          <p:cNvPicPr>
            <a:picLocks noChangeAspect="1" noChangeArrowheads="1"/>
          </p:cNvPicPr>
          <p:nvPr/>
        </p:nvPicPr>
        <p:blipFill>
          <a:blip r:embed="rId3" cstate="print"/>
          <a:srcRect l="3150" t="6317" r="7945" b="7628"/>
          <a:stretch>
            <a:fillRect/>
          </a:stretch>
        </p:blipFill>
        <p:spPr bwMode="auto">
          <a:xfrm>
            <a:off x="2771800" y="2060848"/>
            <a:ext cx="3600400" cy="264519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11760" y="551723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Церковь святого </a:t>
            </a:r>
            <a:r>
              <a:rPr lang="ru-RU" sz="1500" b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Димитрия</a:t>
            </a:r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1500" b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Солунского</a:t>
            </a:r>
            <a:endParaRPr lang="ru-RU" sz="1500" b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Малая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синодального направления, построена в 1866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8871" r="5969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Церковь покрова Пресвятой Богородицы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Олекшицы</a:t>
            </a:r>
            <a:endParaRPr lang="ru-RU" sz="1500" i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ретроспективно-русского стиля, построена в 1865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11760" y="551723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Костёл святого Яна </a:t>
            </a:r>
            <a:r>
              <a:rPr lang="ru-RU" sz="1500" b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Непомука</a:t>
            </a:r>
            <a:endParaRPr lang="ru-RU" sz="1500" b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Большие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Эйсмонты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классицизма, 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построен в 1850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Костёл Воздвижения Святого Креста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Макаровцы</a:t>
            </a:r>
            <a:endParaRPr lang="ru-RU" sz="1500" i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Построен в 1795 году из дерева без единого металлического гвоздя или крепления.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000" r="4000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Церковь Рождества Пресвятой Богородицы</a:t>
            </a:r>
          </a:p>
          <a:p>
            <a:pPr algn="ctr"/>
            <a:r>
              <a:rPr lang="ru-RU" sz="14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4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14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Массоляны</a:t>
            </a:r>
            <a:endParaRPr lang="ru-RU" sz="1400" i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позднего барокко,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</a:t>
            </a:r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остроена в 1796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Каплица Вознесения Пресвятой Девы Марии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аг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Массоляны</a:t>
            </a:r>
            <a:endParaRPr lang="ru-RU" sz="1500" i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восточно-экзотического направления архитектуры модерна, построена в 1915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gorbachi_01.jpg"/>
          <p:cNvPicPr>
            <a:picLocks noChangeAspect="1"/>
          </p:cNvPicPr>
          <p:nvPr/>
        </p:nvPicPr>
        <p:blipFill>
          <a:blip r:embed="rId3" cstate="print"/>
          <a:srcRect b="15315"/>
          <a:stretch>
            <a:fillRect/>
          </a:stretch>
        </p:blipFill>
        <p:spPr>
          <a:xfrm>
            <a:off x="2771800" y="2060847"/>
            <a:ext cx="3600400" cy="266429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Храм Успения Пресвятой Богородицы</a:t>
            </a:r>
          </a:p>
          <a:p>
            <a:pPr algn="ctr"/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д.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Горбачи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ретроспективно-русского стиля, построен в 1860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5364088" cy="57606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</a:rPr>
              <a:t>            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Берестовицкий</a:t>
            </a:r>
            <a:r>
              <a:rPr lang="ru-RU" sz="1500" b="1" i="1" dirty="0" smtClean="0">
                <a:solidFill>
                  <a:srgbClr val="002060"/>
                </a:solidFill>
              </a:rPr>
              <a:t> район – небольшой, но своеобразный и достаточно интересный регион Беларуси. Расположен на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юго</a:t>
            </a:r>
            <a:r>
              <a:rPr lang="ru-RU" sz="1500" b="1" i="1" dirty="0" smtClean="0">
                <a:solidFill>
                  <a:srgbClr val="002060"/>
                </a:solidFill>
              </a:rPr>
              <a:t> – западе Гродненской области и объединяет территорию в 743 квадратных километра. Граничит с Гродненским, Мостовским, Волковысским,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Свислочским</a:t>
            </a:r>
            <a:r>
              <a:rPr lang="ru-RU" sz="1500" b="1" i="1" dirty="0" smtClean="0">
                <a:solidFill>
                  <a:srgbClr val="002060"/>
                </a:solidFill>
              </a:rPr>
              <a:t> районами, а также с Республикой Польшей.              В состав района входят 128 населённых пунктов,  6 сельских советов. Население немногим более 15 тысяч человек. Центр района – городской посёлок Большая Берестовица.</a:t>
            </a: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</a:rPr>
              <a:t>             Славная история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Берестовицкого</a:t>
            </a:r>
            <a:r>
              <a:rPr lang="ru-RU" sz="1500" b="1" i="1" dirty="0" smtClean="0">
                <a:solidFill>
                  <a:srgbClr val="002060"/>
                </a:solidFill>
              </a:rPr>
              <a:t> края уходит корнями в седую старину и вмещает в себя всё, чем жили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берестовичане</a:t>
            </a:r>
            <a:r>
              <a:rPr lang="ru-RU" sz="1500" b="1" i="1" dirty="0" smtClean="0">
                <a:solidFill>
                  <a:srgbClr val="002060"/>
                </a:solidFill>
              </a:rPr>
              <a:t> более пяти столетий.  За это время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Берестовицкая</a:t>
            </a:r>
            <a:r>
              <a:rPr lang="ru-RU" sz="1500" b="1" i="1" dirty="0" smtClean="0">
                <a:solidFill>
                  <a:srgbClr val="002060"/>
                </a:solidFill>
              </a:rPr>
              <a:t> земля дала миру известных учёных и политиков, с ней судьбой связаны известные военачальники и полководцы, художники и поэты.</a:t>
            </a: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</a:rPr>
              <a:t>            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Берестовитчина</a:t>
            </a:r>
            <a:r>
              <a:rPr lang="ru-RU" sz="1500" b="1" i="1" dirty="0" smtClean="0">
                <a:solidFill>
                  <a:srgbClr val="002060"/>
                </a:solidFill>
              </a:rPr>
              <a:t> удивляет не только живописными уголками, но и своей историей. Здесь сохранились уникальные архитектурные памятники и храмы.</a:t>
            </a:r>
          </a:p>
          <a:p>
            <a:pPr>
              <a:buNone/>
            </a:pPr>
            <a:endParaRPr lang="ru-RU" sz="15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</a:rPr>
              <a:t>      Будем рады видеть вас на </a:t>
            </a:r>
            <a:r>
              <a:rPr lang="ru-RU" sz="1500" b="1" i="1" dirty="0" err="1" smtClean="0">
                <a:solidFill>
                  <a:srgbClr val="002060"/>
                </a:solidFill>
              </a:rPr>
              <a:t>Берестовицкой</a:t>
            </a:r>
            <a:r>
              <a:rPr lang="ru-RU" sz="1500" b="1" i="1" dirty="0" smtClean="0">
                <a:solidFill>
                  <a:srgbClr val="002060"/>
                </a:solidFill>
              </a:rPr>
              <a:t> земле!</a:t>
            </a:r>
          </a:p>
          <a:p>
            <a:pPr>
              <a:buNone/>
            </a:pPr>
            <a:endParaRPr lang="ru-RU" sz="15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древо жизни.jpg"/>
          <p:cNvPicPr>
            <a:picLocks noChangeAspect="1"/>
          </p:cNvPicPr>
          <p:nvPr/>
        </p:nvPicPr>
        <p:blipFill>
          <a:blip r:embed="rId2" cstate="print">
            <a:lum/>
          </a:blip>
          <a:srcRect l="9230" r="16815" b="1770"/>
          <a:stretch>
            <a:fillRect/>
          </a:stretch>
        </p:blipFill>
        <p:spPr>
          <a:xfrm>
            <a:off x="5724128" y="548680"/>
            <a:ext cx="2880320" cy="58356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BIA_Brzostowica_Wielka_fl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88640"/>
            <a:ext cx="2304256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cf3.ppt-online.org/files3/slide/q/qIKGDvfseXymgxoaj28d9blEuU1QcWt6JMCr4n/slide-5.jpg"/>
          <p:cNvPicPr>
            <a:picLocks noChangeAspect="1" noChangeArrowheads="1"/>
          </p:cNvPicPr>
          <p:nvPr/>
        </p:nvPicPr>
        <p:blipFill>
          <a:blip r:embed="rId3" cstate="print"/>
          <a:srcRect l="13449" t="7193" r="47337" b="49439"/>
          <a:stretch>
            <a:fillRect/>
          </a:stretch>
        </p:blipFill>
        <p:spPr bwMode="auto">
          <a:xfrm>
            <a:off x="2789985" y="2060848"/>
            <a:ext cx="3561109" cy="266429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89240"/>
            <a:ext cx="44644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Верховлянское</a:t>
            </a:r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святилище</a:t>
            </a:r>
          </a:p>
          <a:p>
            <a:pPr algn="ctr"/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д. </a:t>
            </a:r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Верховляны</a:t>
            </a:r>
            <a:endParaRPr lang="ru-RU" sz="1500" i="1" dirty="0" smtClean="0">
              <a:ln w="31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15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языческого культа </a:t>
            </a:r>
            <a:r>
              <a:rPr lang="en-US" sz="15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XI-XII </a:t>
            </a:r>
            <a:r>
              <a:rPr lang="be-BY" sz="15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веков</a:t>
            </a:r>
            <a:endParaRPr lang="ru-RU" sz="15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91680" y="2348880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Агроусадьбы</a:t>
            </a:r>
            <a:r>
              <a:rPr lang="ru-RU" sz="2800" b="1" i="1" dirty="0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800" b="1" i="1" dirty="0" err="1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Берестовицкого</a:t>
            </a:r>
            <a:r>
              <a:rPr lang="ru-RU" sz="2800" b="1" i="1" dirty="0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 района</a:t>
            </a:r>
            <a:r>
              <a:rPr lang="ru-RU" sz="2800" b="1" i="1" dirty="0" smtClean="0">
                <a:ln w="3175">
                  <a:solidFill>
                    <a:srgbClr val="FFC000"/>
                  </a:solidFill>
                </a:ln>
              </a:rPr>
              <a:t> </a:t>
            </a:r>
            <a:endParaRPr lang="ru-RU" sz="2800" b="1" dirty="0">
              <a:ln w="3175">
                <a:solidFill>
                  <a:srgbClr val="FFC000"/>
                </a:solidFill>
              </a:ln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645024"/>
            <a:ext cx="3520300" cy="338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6056665_124211679354046_3133924116890834935_n.jpg"/>
          <p:cNvPicPr/>
          <p:nvPr/>
        </p:nvPicPr>
        <p:blipFill>
          <a:blip r:embed="rId2" cstate="print"/>
          <a:srcRect b="21007"/>
          <a:stretch>
            <a:fillRect/>
          </a:stretch>
        </p:blipFill>
        <p:spPr>
          <a:xfrm>
            <a:off x="2195736" y="1988840"/>
            <a:ext cx="4752528" cy="2808312"/>
          </a:xfrm>
          <a:prstGeom prst="rect">
            <a:avLst/>
          </a:prstGeom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 l="6173" t="25428" r="6173" b="34073"/>
          <a:stretch>
            <a:fillRect/>
          </a:stretch>
        </p:blipFill>
        <p:spPr bwMode="auto">
          <a:xfrm>
            <a:off x="1979712" y="5013176"/>
            <a:ext cx="52565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56176" y="3333750"/>
            <a:ext cx="3352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95736" y="5229200"/>
            <a:ext cx="47525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Агроусадьба</a:t>
            </a:r>
            <a:r>
              <a:rPr lang="ru-RU" b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«Дворянское гнездо»</a:t>
            </a:r>
          </a:p>
          <a:p>
            <a:pPr algn="ctr"/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д. Белый </a:t>
            </a:r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Дворик</a:t>
            </a:r>
          </a:p>
          <a:p>
            <a:pPr algn="ctr"/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Телефон: </a:t>
            </a:r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+mj-lt"/>
              </a:rPr>
              <a:t>80 29 622 32 33</a:t>
            </a:r>
            <a:endParaRPr lang="ru-RU" sz="20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berestovitsa.grodno-region.by/uploads/files/Levshovo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4296" b="30344"/>
          <a:stretch>
            <a:fillRect/>
          </a:stretch>
        </p:blipFill>
        <p:spPr bwMode="auto">
          <a:xfrm>
            <a:off x="2195736" y="2060848"/>
            <a:ext cx="475252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3333750"/>
            <a:ext cx="3352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6173" t="25428" r="6173" b="34073"/>
          <a:stretch>
            <a:fillRect/>
          </a:stretch>
        </p:blipFill>
        <p:spPr bwMode="auto">
          <a:xfrm>
            <a:off x="1979712" y="5013176"/>
            <a:ext cx="52565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67744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Агроусадьба</a:t>
            </a:r>
            <a:r>
              <a:rPr lang="ru-RU" sz="2000" b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«</a:t>
            </a:r>
            <a:r>
              <a:rPr lang="ru-RU" sz="2000" b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Левшово</a:t>
            </a:r>
            <a:r>
              <a:rPr lang="ru-RU" sz="2000" b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д. </a:t>
            </a:r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Горбачи</a:t>
            </a:r>
          </a:p>
          <a:p>
            <a:pPr algn="ctr"/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Телефон: </a:t>
            </a:r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+mj-lt"/>
              </a:rPr>
              <a:t>80 29 782 84 04</a:t>
            </a:r>
            <a:endParaRPr lang="ru-RU" sz="20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8410363_137745148000699_5072410477106096599_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2060848"/>
            <a:ext cx="4824536" cy="2808312"/>
          </a:xfrm>
          <a:prstGeom prst="rect">
            <a:avLst/>
          </a:prstGeom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56176" y="3333750"/>
            <a:ext cx="3352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6173" t="25428" r="6173" b="34073"/>
          <a:stretch>
            <a:fillRect/>
          </a:stretch>
        </p:blipFill>
        <p:spPr bwMode="auto">
          <a:xfrm>
            <a:off x="1979712" y="5013176"/>
            <a:ext cx="52565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67744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Агроусадьба</a:t>
            </a:r>
            <a:r>
              <a:rPr lang="ru-RU" sz="2000" b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«Ковчег»</a:t>
            </a:r>
          </a:p>
          <a:p>
            <a:pPr algn="ctr"/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х. </a:t>
            </a:r>
            <a:r>
              <a:rPr lang="ru-RU" sz="2000" i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Полежино</a:t>
            </a:r>
            <a:endParaRPr lang="ru-RU" sz="2000" i="1" dirty="0" smtClean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Телефон: </a:t>
            </a:r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+mj-lt"/>
              </a:rPr>
              <a:t>80 29 884 20 13</a:t>
            </a:r>
            <a:endParaRPr lang="ru-RU" sz="20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6153678_124213239353890_9076656909661298120_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1988840"/>
            <a:ext cx="4752528" cy="2880320"/>
          </a:xfrm>
          <a:prstGeom prst="rect">
            <a:avLst/>
          </a:prstGeom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3333750"/>
            <a:ext cx="3352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6173" t="25428" r="6173" b="34073"/>
          <a:stretch>
            <a:fillRect/>
          </a:stretch>
        </p:blipFill>
        <p:spPr bwMode="auto">
          <a:xfrm>
            <a:off x="1979712" y="5013176"/>
            <a:ext cx="52565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67744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Агроусадьба</a:t>
            </a:r>
            <a:r>
              <a:rPr lang="ru-RU" sz="2000" b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«Тихие пруды»</a:t>
            </a:r>
          </a:p>
          <a:p>
            <a:pPr algn="ctr"/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д. </a:t>
            </a:r>
            <a:r>
              <a:rPr lang="ru-RU" sz="2000" i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Йодичи</a:t>
            </a:r>
            <a:endParaRPr lang="ru-RU" sz="2000" i="1" dirty="0" smtClean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Телефон: </a:t>
            </a:r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+mj-lt"/>
              </a:rPr>
              <a:t>80 33 311 24 81</a:t>
            </a:r>
            <a:endParaRPr lang="ru-RU" sz="20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ww.beresta.by/wp-content/uploads/2023/04/img_1171.jpg"/>
          <p:cNvPicPr>
            <a:picLocks noChangeAspect="1" noChangeArrowheads="1"/>
          </p:cNvPicPr>
          <p:nvPr/>
        </p:nvPicPr>
        <p:blipFill>
          <a:blip r:embed="rId2" cstate="print"/>
          <a:srcRect t="9677" b="8197"/>
          <a:stretch>
            <a:fillRect/>
          </a:stretch>
        </p:blipFill>
        <p:spPr bwMode="auto">
          <a:xfrm>
            <a:off x="2123728" y="2060848"/>
            <a:ext cx="4859056" cy="2732370"/>
          </a:xfrm>
          <a:prstGeom prst="rect">
            <a:avLst/>
          </a:prstGeo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56176" y="3333750"/>
            <a:ext cx="3352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6173" t="25428" r="6173" b="34073"/>
          <a:stretch>
            <a:fillRect/>
          </a:stretch>
        </p:blipFill>
        <p:spPr bwMode="auto">
          <a:xfrm>
            <a:off x="1979712" y="5013176"/>
            <a:ext cx="52565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67744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Агроусадьба</a:t>
            </a:r>
            <a:r>
              <a:rPr lang="ru-RU" sz="2000" b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«Феникс»</a:t>
            </a:r>
          </a:p>
          <a:p>
            <a:pPr algn="ctr"/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д. </a:t>
            </a:r>
            <a:r>
              <a:rPr lang="ru-RU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Девятки</a:t>
            </a:r>
          </a:p>
          <a:p>
            <a:pPr algn="ctr"/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Телефон: </a:t>
            </a:r>
            <a:r>
              <a:rPr lang="be-BY" sz="2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+mj-lt"/>
              </a:rPr>
              <a:t>80 29 172 91 65</a:t>
            </a:r>
            <a:endParaRPr lang="ru-RU" sz="20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184" y="-27884"/>
            <a:ext cx="7344816" cy="68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l="27335" b="41209"/>
          <a:stretch>
            <a:fillRect/>
          </a:stretch>
        </p:blipFill>
        <p:spPr bwMode="auto">
          <a:xfrm>
            <a:off x="2195736" y="2708920"/>
            <a:ext cx="18985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15816" y="3861048"/>
            <a:ext cx="986400" cy="0"/>
          </a:xfrm>
          <a:prstGeom prst="line">
            <a:avLst/>
          </a:prstGeom>
          <a:ln w="38100">
            <a:solidFill>
              <a:srgbClr val="CA9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 r="89699"/>
          <a:stretch>
            <a:fillRect/>
          </a:stretch>
        </p:blipFill>
        <p:spPr bwMode="auto">
          <a:xfrm>
            <a:off x="1115616" y="-27884"/>
            <a:ext cx="756592" cy="68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/>
          <a:srcRect r="89699"/>
          <a:stretch>
            <a:fillRect/>
          </a:stretch>
        </p:blipFill>
        <p:spPr bwMode="auto">
          <a:xfrm>
            <a:off x="467544" y="-27884"/>
            <a:ext cx="756592" cy="68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/>
          <a:srcRect r="89699"/>
          <a:stretch>
            <a:fillRect/>
          </a:stretch>
        </p:blipFill>
        <p:spPr bwMode="auto">
          <a:xfrm>
            <a:off x="0" y="-27884"/>
            <a:ext cx="756592" cy="68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Туристические маршруты</a:t>
            </a:r>
            <a:endParaRPr lang="ru-RU" sz="50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</a:blip>
          <a:srcRect l="31115" r="43376" b="31338"/>
          <a:stretch>
            <a:fillRect/>
          </a:stretch>
        </p:blipFill>
        <p:spPr bwMode="auto">
          <a:xfrm>
            <a:off x="-180528" y="1274195"/>
            <a:ext cx="2304256" cy="465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Выноска 2 25"/>
          <p:cNvSpPr/>
          <p:nvPr/>
        </p:nvSpPr>
        <p:spPr>
          <a:xfrm>
            <a:off x="395536" y="1268760"/>
            <a:ext cx="6336704" cy="4176464"/>
          </a:xfrm>
          <a:prstGeom prst="borderCallout2">
            <a:avLst>
              <a:gd name="adj1" fmla="val 134168"/>
              <a:gd name="adj2" fmla="val 75086"/>
              <a:gd name="adj3" fmla="val 100355"/>
              <a:gd name="adj4" fmla="val 49749"/>
              <a:gd name="adj5" fmla="val 133867"/>
              <a:gd name="adj6" fmla="val 22278"/>
            </a:avLst>
          </a:prstGeom>
          <a:ln w="76200">
            <a:solidFill>
              <a:srgbClr val="6B1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79AF9B7-AEA2-4F5F-9C3B-B1AE9DBC485B}"/>
              </a:ext>
            </a:extLst>
          </p:cNvPr>
          <p:cNvSpPr/>
          <p:nvPr/>
        </p:nvSpPr>
        <p:spPr>
          <a:xfrm>
            <a:off x="0" y="247136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Туристический маршрут </a:t>
            </a:r>
            <a:r>
              <a:rPr lang="en-US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</a:t>
            </a:r>
            <a:r>
              <a:rPr lang="ru-RU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Дорога от храма к храму</a:t>
            </a:r>
            <a:r>
              <a:rPr lang="en-US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”</a:t>
            </a:r>
            <a:endParaRPr lang="ru-RU" sz="2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066C398-805B-423C-A783-AC06C3D469DB}"/>
              </a:ext>
            </a:extLst>
          </p:cNvPr>
          <p:cNvSpPr/>
          <p:nvPr/>
        </p:nvSpPr>
        <p:spPr>
          <a:xfrm>
            <a:off x="6516216" y="692696"/>
            <a:ext cx="26277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Объекты питания на маршруте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363DC2-6402-4BBA-BC32-74C38ED1B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844824"/>
            <a:ext cx="1944215" cy="13991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D37268-D95E-44F4-A75D-A3F24F278B9A}"/>
              </a:ext>
            </a:extLst>
          </p:cNvPr>
          <p:cNvSpPr txBox="1"/>
          <p:nvPr/>
        </p:nvSpPr>
        <p:spPr>
          <a:xfrm>
            <a:off x="6948264" y="14127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Ресторан </a:t>
            </a:r>
            <a:r>
              <a:rPr lang="en-US" sz="1200" b="1" i="1" dirty="0">
                <a:solidFill>
                  <a:srgbClr val="C00000"/>
                </a:solidFill>
              </a:rPr>
              <a:t>“</a:t>
            </a:r>
            <a:r>
              <a:rPr lang="ru-RU" sz="1200" b="1" i="1" dirty="0">
                <a:solidFill>
                  <a:srgbClr val="C00000"/>
                </a:solidFill>
              </a:rPr>
              <a:t>Колос</a:t>
            </a:r>
            <a:r>
              <a:rPr lang="en-US" sz="1200" b="1" i="1" dirty="0" smtClean="0">
                <a:solidFill>
                  <a:srgbClr val="C00000"/>
                </a:solidFill>
              </a:rPr>
              <a:t>”</a:t>
            </a:r>
            <a:r>
              <a:rPr lang="ru-RU" sz="1200" b="1" i="1" dirty="0" smtClean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sz="1200" b="1" i="1" dirty="0" err="1" smtClean="0">
                <a:solidFill>
                  <a:srgbClr val="C00000"/>
                </a:solidFill>
              </a:rPr>
              <a:t>гп</a:t>
            </a:r>
            <a:r>
              <a:rPr lang="ru-RU" sz="1200" b="1" i="1" dirty="0">
                <a:solidFill>
                  <a:srgbClr val="C00000"/>
                </a:solidFill>
              </a:rPr>
              <a:t>. Б. Берестовица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D4AA68-AB1F-476B-A5A5-4DFBF2708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3645024"/>
            <a:ext cx="1944216" cy="136695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89D1EA-8B50-4A9D-9A33-2DC4048711A5}"/>
              </a:ext>
            </a:extLst>
          </p:cNvPr>
          <p:cNvSpPr txBox="1"/>
          <p:nvPr/>
        </p:nvSpPr>
        <p:spPr>
          <a:xfrm>
            <a:off x="6948264" y="32129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Кафе</a:t>
            </a:r>
            <a:r>
              <a:rPr lang="en-US" sz="1200" b="1" i="1" dirty="0">
                <a:solidFill>
                  <a:srgbClr val="C00000"/>
                </a:solidFill>
              </a:rPr>
              <a:t> “</a:t>
            </a:r>
            <a:r>
              <a:rPr lang="ru-RU" sz="1200" b="1" i="1" dirty="0">
                <a:solidFill>
                  <a:srgbClr val="C00000"/>
                </a:solidFill>
              </a:rPr>
              <a:t>Кофе-Еда</a:t>
            </a:r>
            <a:r>
              <a:rPr lang="en-US" sz="1200" b="1" i="1" dirty="0" smtClean="0">
                <a:solidFill>
                  <a:srgbClr val="C00000"/>
                </a:solidFill>
              </a:rPr>
              <a:t>”</a:t>
            </a:r>
            <a:r>
              <a:rPr lang="be-BY" sz="1200" b="1" i="1" dirty="0" smtClean="0">
                <a:solidFill>
                  <a:srgbClr val="C00000"/>
                </a:solidFill>
              </a:rPr>
              <a:t>, гп</a:t>
            </a:r>
            <a:r>
              <a:rPr lang="be-BY" sz="1200" b="1" i="1" dirty="0">
                <a:solidFill>
                  <a:srgbClr val="C00000"/>
                </a:solidFill>
              </a:rPr>
              <a:t>. Б. Берестов</a:t>
            </a:r>
            <a:r>
              <a:rPr lang="ru-RU" sz="1200" b="1" i="1" dirty="0">
                <a:solidFill>
                  <a:srgbClr val="C00000"/>
                </a:solidFill>
              </a:rPr>
              <a:t>и</a:t>
            </a:r>
            <a:r>
              <a:rPr lang="be-BY" sz="1200" b="1" i="1" dirty="0">
                <a:solidFill>
                  <a:srgbClr val="C00000"/>
                </a:solidFill>
              </a:rPr>
              <a:t>ца</a:t>
            </a:r>
            <a:r>
              <a:rPr lang="ru-RU" sz="1200" b="1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B5C0842-A456-4D46-8D93-CF301077E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5445224"/>
            <a:ext cx="1944216" cy="12368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3E99FB-4975-4410-8093-8CFE0F0D43D8}"/>
              </a:ext>
            </a:extLst>
          </p:cNvPr>
          <p:cNvSpPr txBox="1"/>
          <p:nvPr/>
        </p:nvSpPr>
        <p:spPr>
          <a:xfrm>
            <a:off x="6948264" y="50131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Кафе-бар </a:t>
            </a:r>
            <a:r>
              <a:rPr lang="en-US" sz="1200" b="1" i="1" dirty="0">
                <a:solidFill>
                  <a:srgbClr val="C00000"/>
                </a:solidFill>
              </a:rPr>
              <a:t>“</a:t>
            </a:r>
            <a:r>
              <a:rPr lang="ru-RU" sz="1200" b="1" i="1" dirty="0">
                <a:solidFill>
                  <a:srgbClr val="C00000"/>
                </a:solidFill>
              </a:rPr>
              <a:t>У Викинга</a:t>
            </a:r>
            <a:r>
              <a:rPr lang="en-US" sz="1200" b="1" i="1" dirty="0" smtClean="0">
                <a:solidFill>
                  <a:srgbClr val="C00000"/>
                </a:solidFill>
              </a:rPr>
              <a:t>”</a:t>
            </a:r>
            <a:r>
              <a:rPr lang="ru-RU" sz="1200" b="1" i="1" dirty="0" smtClean="0">
                <a:solidFill>
                  <a:srgbClr val="C00000"/>
                </a:solidFill>
              </a:rPr>
              <a:t>, </a:t>
            </a:r>
            <a:r>
              <a:rPr lang="ru-RU" sz="1200" b="1" i="1" dirty="0" err="1" smtClean="0">
                <a:solidFill>
                  <a:srgbClr val="C00000"/>
                </a:solidFill>
              </a:rPr>
              <a:t>аг</a:t>
            </a:r>
            <a:r>
              <a:rPr lang="ru-RU" sz="1200" b="1" i="1" dirty="0">
                <a:solidFill>
                  <a:srgbClr val="C00000"/>
                </a:solidFill>
              </a:rPr>
              <a:t>. </a:t>
            </a:r>
            <a:r>
              <a:rPr lang="ru-RU" sz="1200" b="1" i="1" dirty="0" err="1">
                <a:solidFill>
                  <a:srgbClr val="C00000"/>
                </a:solidFill>
              </a:rPr>
              <a:t>Олекшицы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pic>
        <p:nvPicPr>
          <p:cNvPr id="20" name="Рисунок 19" descr="От храма к храму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556792"/>
            <a:ext cx="3270542" cy="3586104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FC6602-2110-438C-B1A6-7C25B24FEB0E}"/>
              </a:ext>
            </a:extLst>
          </p:cNvPr>
          <p:cNvSpPr txBox="1"/>
          <p:nvPr/>
        </p:nvSpPr>
        <p:spPr>
          <a:xfrm>
            <a:off x="4211960" y="1556792"/>
            <a:ext cx="2448272" cy="360098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 </a:t>
            </a:r>
            <a:r>
              <a:rPr lang="ru-RU" sz="1200" b="1" i="1" dirty="0">
                <a:solidFill>
                  <a:srgbClr val="FFC000"/>
                </a:solidFill>
              </a:rPr>
              <a:t>Обзорный </a:t>
            </a:r>
            <a:r>
              <a:rPr lang="ru-RU" sz="1200" b="1" i="1" dirty="0" smtClean="0">
                <a:solidFill>
                  <a:srgbClr val="FFC000"/>
                </a:solidFill>
              </a:rPr>
              <a:t>велосипедный /автомобильный </a:t>
            </a:r>
            <a:r>
              <a:rPr lang="ru-RU" sz="1200" b="1" i="1" dirty="0">
                <a:solidFill>
                  <a:srgbClr val="FFC000"/>
                </a:solidFill>
              </a:rPr>
              <a:t>маршрут по объектам духовного наследия Берестовицкого района: православным и католическим храмам.</a:t>
            </a:r>
          </a:p>
          <a:p>
            <a:endParaRPr lang="ru-RU" sz="1200" b="1" i="1" dirty="0">
              <a:solidFill>
                <a:srgbClr val="FFC000"/>
              </a:solidFill>
            </a:endParaRPr>
          </a:p>
          <a:p>
            <a:r>
              <a:rPr lang="ru-RU" sz="1200" b="1" i="1" dirty="0">
                <a:solidFill>
                  <a:schemeClr val="bg1"/>
                </a:solidFill>
              </a:rPr>
              <a:t>Протяжённость:</a:t>
            </a:r>
            <a:r>
              <a:rPr lang="ru-RU" sz="1200" b="1" i="1" dirty="0">
                <a:solidFill>
                  <a:srgbClr val="FFC000"/>
                </a:solidFill>
              </a:rPr>
              <a:t> </a:t>
            </a:r>
            <a:r>
              <a:rPr lang="ru-RU" sz="1200" b="1" i="1" dirty="0" smtClean="0">
                <a:solidFill>
                  <a:srgbClr val="FFC000"/>
                </a:solidFill>
              </a:rPr>
              <a:t>40 </a:t>
            </a:r>
            <a:r>
              <a:rPr lang="ru-RU" sz="1200" b="1" i="1" dirty="0">
                <a:solidFill>
                  <a:srgbClr val="FFC000"/>
                </a:solidFill>
              </a:rPr>
              <a:t>км.</a:t>
            </a:r>
          </a:p>
          <a:p>
            <a:endParaRPr lang="ru-RU" sz="1200" b="1" i="1" dirty="0">
              <a:solidFill>
                <a:srgbClr val="FFC000"/>
              </a:solidFill>
            </a:endParaRPr>
          </a:p>
          <a:p>
            <a:r>
              <a:rPr lang="ru-RU" sz="1200" b="1" i="1" dirty="0">
                <a:solidFill>
                  <a:schemeClr val="bg1"/>
                </a:solidFill>
              </a:rPr>
              <a:t>Время </a:t>
            </a:r>
            <a:r>
              <a:rPr lang="ru-RU" sz="1200" b="1" i="1" dirty="0" smtClean="0">
                <a:solidFill>
                  <a:schemeClr val="bg1"/>
                </a:solidFill>
              </a:rPr>
              <a:t>прохождения маршрута: </a:t>
            </a:r>
            <a:endParaRPr lang="ru-RU" sz="1200" b="1" i="1" dirty="0">
              <a:solidFill>
                <a:schemeClr val="bg1"/>
              </a:solidFill>
            </a:endParaRPr>
          </a:p>
          <a:p>
            <a:r>
              <a:rPr lang="ru-RU" sz="1200" b="1" i="1" dirty="0">
                <a:solidFill>
                  <a:srgbClr val="FFC000"/>
                </a:solidFill>
              </a:rPr>
              <a:t>4 часа 30 минут</a:t>
            </a:r>
          </a:p>
          <a:p>
            <a:endParaRPr lang="ru-RU" sz="1200" b="1" i="1" dirty="0">
              <a:solidFill>
                <a:srgbClr val="FFC000"/>
              </a:solidFill>
            </a:endParaRPr>
          </a:p>
          <a:p>
            <a:r>
              <a:rPr lang="ru-RU" sz="1200" b="1" i="1" dirty="0">
                <a:solidFill>
                  <a:schemeClr val="bg1"/>
                </a:solidFill>
              </a:rPr>
              <a:t>Маршрут: </a:t>
            </a:r>
            <a:r>
              <a:rPr lang="ru-RU" sz="1200" b="1" i="1" dirty="0">
                <a:solidFill>
                  <a:srgbClr val="FFC000"/>
                </a:solidFill>
              </a:rPr>
              <a:t> 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гп</a:t>
            </a:r>
            <a:r>
              <a:rPr lang="ru-RU" sz="1200" b="1" i="1" dirty="0">
                <a:solidFill>
                  <a:srgbClr val="FFC000"/>
                </a:solidFill>
              </a:rPr>
              <a:t>. Большая Берестовица </a:t>
            </a:r>
            <a:r>
              <a:rPr lang="ru-RU" sz="1200" b="1" i="1" dirty="0" smtClean="0">
                <a:solidFill>
                  <a:srgbClr val="FFC000"/>
                </a:solidFill>
              </a:rPr>
              <a:t>– </a:t>
            </a:r>
          </a:p>
          <a:p>
            <a:r>
              <a:rPr lang="ru-RU" sz="1200" b="1" i="1" dirty="0" smtClean="0">
                <a:solidFill>
                  <a:srgbClr val="FFC000"/>
                </a:solidFill>
              </a:rPr>
              <a:t>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аг</a:t>
            </a:r>
            <a:r>
              <a:rPr lang="ru-RU" sz="1200" b="1" i="1" dirty="0">
                <a:solidFill>
                  <a:srgbClr val="FFC000"/>
                </a:solidFill>
              </a:rPr>
              <a:t>. Малая Берестовица -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аг</a:t>
            </a:r>
            <a:r>
              <a:rPr lang="ru-RU" sz="1200" b="1" i="1" dirty="0">
                <a:solidFill>
                  <a:srgbClr val="FFC000"/>
                </a:solidFill>
              </a:rPr>
              <a:t>. </a:t>
            </a:r>
            <a:r>
              <a:rPr lang="ru-RU" sz="1200" b="1" i="1" dirty="0" err="1">
                <a:solidFill>
                  <a:srgbClr val="FFC000"/>
                </a:solidFill>
              </a:rPr>
              <a:t>Олекшицы</a:t>
            </a:r>
            <a:r>
              <a:rPr lang="ru-RU" sz="1200" b="1" i="1" dirty="0">
                <a:solidFill>
                  <a:srgbClr val="FFC000"/>
                </a:solidFill>
              </a:rPr>
              <a:t> </a:t>
            </a:r>
            <a:r>
              <a:rPr lang="ru-RU" sz="1200" b="1" i="1" dirty="0" smtClean="0">
                <a:solidFill>
                  <a:srgbClr val="FFC000"/>
                </a:solidFill>
              </a:rPr>
              <a:t>– </a:t>
            </a:r>
          </a:p>
          <a:p>
            <a:r>
              <a:rPr lang="ru-RU" sz="1200" b="1" i="1" dirty="0" smtClean="0">
                <a:solidFill>
                  <a:srgbClr val="FFC000"/>
                </a:solidFill>
              </a:rPr>
              <a:t>д</a:t>
            </a:r>
            <a:r>
              <a:rPr lang="ru-RU" sz="1200" b="1" i="1" dirty="0">
                <a:solidFill>
                  <a:srgbClr val="FFC000"/>
                </a:solidFill>
              </a:rPr>
              <a:t>. </a:t>
            </a:r>
            <a:r>
              <a:rPr lang="ru-RU" sz="1200" b="1" i="1" dirty="0" err="1">
                <a:solidFill>
                  <a:srgbClr val="FFC000"/>
                </a:solidFill>
              </a:rPr>
              <a:t>Гольни</a:t>
            </a:r>
            <a:r>
              <a:rPr lang="ru-RU" sz="1200" b="1" i="1" dirty="0">
                <a:solidFill>
                  <a:srgbClr val="FFC000"/>
                </a:solidFill>
              </a:rPr>
              <a:t> -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аг</a:t>
            </a:r>
            <a:r>
              <a:rPr lang="ru-RU" sz="1200" b="1" i="1" dirty="0">
                <a:solidFill>
                  <a:srgbClr val="FFC000"/>
                </a:solidFill>
              </a:rPr>
              <a:t>. </a:t>
            </a:r>
            <a:r>
              <a:rPr lang="ru-RU" sz="1200" b="1" i="1" dirty="0" err="1">
                <a:solidFill>
                  <a:srgbClr val="FFC000"/>
                </a:solidFill>
              </a:rPr>
              <a:t>Массоляны</a:t>
            </a:r>
            <a:r>
              <a:rPr lang="ru-RU" sz="1200" b="1" i="1" dirty="0">
                <a:solidFill>
                  <a:srgbClr val="FFC000"/>
                </a:solidFill>
              </a:rPr>
              <a:t> - </a:t>
            </a:r>
            <a:r>
              <a:rPr lang="ru-RU" sz="1200" b="1" i="1" dirty="0" err="1">
                <a:solidFill>
                  <a:srgbClr val="FFC000"/>
                </a:solidFill>
              </a:rPr>
              <a:t>аг</a:t>
            </a:r>
            <a:r>
              <a:rPr lang="ru-RU" sz="1200" b="1" i="1" dirty="0">
                <a:solidFill>
                  <a:srgbClr val="FFC000"/>
                </a:solidFill>
              </a:rPr>
              <a:t>. Большие Эйсмонты.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 l="22075" r="22057"/>
          <a:stretch>
            <a:fillRect/>
          </a:stretch>
        </p:blipFill>
        <p:spPr bwMode="auto">
          <a:xfrm>
            <a:off x="251520" y="4753796"/>
            <a:ext cx="2267744" cy="210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Церковь рождества пресвятой богородицымассоляны.jpg"/>
          <p:cNvPicPr>
            <a:picLocks noChangeAspect="1"/>
          </p:cNvPicPr>
          <p:nvPr/>
        </p:nvPicPr>
        <p:blipFill>
          <a:blip r:embed="rId2" cstate="print"/>
          <a:srcRect l="6688" r="4326"/>
          <a:stretch>
            <a:fillRect/>
          </a:stretch>
        </p:blipFill>
        <p:spPr>
          <a:xfrm>
            <a:off x="1" y="0"/>
            <a:ext cx="9136802" cy="685800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179512" y="980728"/>
            <a:ext cx="2952328" cy="1380474"/>
            <a:chOff x="0" y="36284"/>
            <a:chExt cx="2978118" cy="138047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36284"/>
              <a:ext cx="2978118" cy="1380474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7389" y="103673"/>
              <a:ext cx="2843340" cy="1245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Костёл Визитации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 Пресвятой Девы Марии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в </a:t>
              </a:r>
              <a:r>
                <a:rPr lang="ru-RU" sz="800" b="1" i="1" kern="1200" dirty="0" err="1" smtClean="0"/>
                <a:t>гп</a:t>
              </a:r>
              <a:r>
                <a:rPr lang="ru-RU" sz="800" b="1" i="1" kern="1200" dirty="0" smtClean="0"/>
                <a:t>. Большая Берестовица.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Памятник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архитектуры раннего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барокко.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 Построен в 1615 году</a:t>
              </a:r>
              <a:r>
                <a:rPr lang="ru-RU" sz="900" b="1" i="1" kern="1200" dirty="0" smtClean="0"/>
                <a:t>.</a:t>
              </a:r>
              <a:endParaRPr lang="ru-RU" sz="900" b="1" i="1" kern="1200" dirty="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6027794-47DA-4F5B-8302-DB2D198A99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8" t="13315" r="11650"/>
          <a:stretch/>
        </p:blipFill>
        <p:spPr>
          <a:xfrm>
            <a:off x="1691680" y="1052736"/>
            <a:ext cx="1459340" cy="1287829"/>
          </a:xfrm>
          <a:prstGeom prst="roundRect">
            <a:avLst>
              <a:gd name="adj" fmla="val 17214"/>
            </a:avLst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grpSp>
        <p:nvGrpSpPr>
          <p:cNvPr id="9" name="Группа 8"/>
          <p:cNvGrpSpPr/>
          <p:nvPr/>
        </p:nvGrpSpPr>
        <p:grpSpPr>
          <a:xfrm>
            <a:off x="179512" y="2564904"/>
            <a:ext cx="2952328" cy="1216800"/>
            <a:chOff x="0" y="0"/>
            <a:chExt cx="3007148" cy="121680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0"/>
              <a:ext cx="3007148" cy="121680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59399" y="59399"/>
              <a:ext cx="2888350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err="1" smtClean="0">
                  <a:solidFill>
                    <a:srgbClr val="002060"/>
                  </a:solidFill>
                </a:rPr>
                <a:t>Свято-Николаевская</a:t>
              </a:r>
              <a:r>
                <a:rPr lang="ru-RU" sz="800" b="1" i="1" kern="1200" dirty="0" smtClean="0">
                  <a:solidFill>
                    <a:srgbClr val="002060"/>
                  </a:solidFill>
                </a:rPr>
                <a:t>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церковь </a:t>
              </a:r>
              <a:r>
                <a:rPr lang="ru-RU" sz="800" b="1" i="1" kern="1200" dirty="0" smtClean="0"/>
                <a:t>в </a:t>
              </a:r>
              <a:r>
                <a:rPr lang="ru-RU" sz="800" b="1" i="1" kern="1200" dirty="0" err="1" smtClean="0"/>
                <a:t>гп</a:t>
              </a:r>
              <a:r>
                <a:rPr lang="ru-RU" sz="800" b="1" i="1" kern="1200" dirty="0" smtClean="0"/>
                <a:t>. Большая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Берестовица.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Памятник архитектуры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ретроспективно-русского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 стиля 1860 года.</a:t>
              </a:r>
              <a:endParaRPr lang="ru-RU" sz="800" i="1" kern="1200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74BB5A8-F433-4823-8E3F-547A83675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564904"/>
            <a:ext cx="1505865" cy="1210988"/>
          </a:xfrm>
          <a:prstGeom prst="round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graphicFrame>
        <p:nvGraphicFramePr>
          <p:cNvPr id="13" name="Схема 12"/>
          <p:cNvGraphicFramePr/>
          <p:nvPr/>
        </p:nvGraphicFramePr>
        <p:xfrm>
          <a:off x="179512" y="3933056"/>
          <a:ext cx="2952328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Объект 3">
            <a:extLst>
              <a:ext uri="{FF2B5EF4-FFF2-40B4-BE49-F238E27FC236}">
                <a16:creationId xmlns:a16="http://schemas.microsoft.com/office/drawing/2014/main" xmlns="" id="{E3DC2D95-0E28-40BA-B51E-68046C097B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933056"/>
            <a:ext cx="1224136" cy="1224136"/>
          </a:xfrm>
          <a:prstGeom prst="round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5" name="Группа 14"/>
          <p:cNvGrpSpPr/>
          <p:nvPr/>
        </p:nvGrpSpPr>
        <p:grpSpPr>
          <a:xfrm>
            <a:off x="179512" y="5445224"/>
            <a:ext cx="2952328" cy="1216800"/>
            <a:chOff x="0" y="60473"/>
            <a:chExt cx="3010776" cy="12168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60473"/>
              <a:ext cx="3010776" cy="1216800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59399" y="119872"/>
              <a:ext cx="2891978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Костёл Святого Антония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в </a:t>
              </a:r>
              <a:r>
                <a:rPr lang="ru-RU" sz="800" b="1" i="1" kern="1200" dirty="0" err="1" smtClean="0"/>
                <a:t>аг</a:t>
              </a:r>
              <a:r>
                <a:rPr lang="ru-RU" sz="800" b="1" i="1" kern="1200" dirty="0" smtClean="0"/>
                <a:t>. Малая Берестовица.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Памятник архитектуры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позднего классицизма.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Построен в 1850 году.</a:t>
              </a:r>
              <a:endParaRPr lang="ru-RU" sz="800" i="1" kern="1200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AE2521C-D86F-4A75-A69F-FB9A7924C5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5445224"/>
            <a:ext cx="1310105" cy="1245936"/>
          </a:xfrm>
          <a:prstGeom prst="round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graphicFrame>
        <p:nvGraphicFramePr>
          <p:cNvPr id="20" name="Схема 19"/>
          <p:cNvGraphicFramePr/>
          <p:nvPr/>
        </p:nvGraphicFramePr>
        <p:xfrm>
          <a:off x="3311164" y="684315"/>
          <a:ext cx="2768718" cy="153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3275856" y="980728"/>
            <a:ext cx="2880320" cy="1380474"/>
            <a:chOff x="0" y="36284"/>
            <a:chExt cx="3134861" cy="138047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36284"/>
              <a:ext cx="3134861" cy="1380474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67389" y="103673"/>
              <a:ext cx="2843340" cy="1245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kern="1200" dirty="0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3347864" y="1196752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00" b="1" i="1" dirty="0" smtClean="0">
                <a:solidFill>
                  <a:srgbClr val="002060"/>
                </a:solidFill>
              </a:rPr>
              <a:t>Храм во имя </a:t>
            </a:r>
            <a:r>
              <a:rPr lang="ru-RU" sz="800" b="1" i="1" dirty="0" err="1" smtClean="0">
                <a:solidFill>
                  <a:srgbClr val="002060"/>
                </a:solidFill>
              </a:rPr>
              <a:t>Димитрия</a:t>
            </a:r>
            <a:r>
              <a:rPr lang="ru-RU" sz="800" b="1" i="1" dirty="0" smtClean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ru-RU" sz="800" b="1" i="1" dirty="0" err="1" smtClean="0">
                <a:solidFill>
                  <a:srgbClr val="002060"/>
                </a:solidFill>
              </a:rPr>
              <a:t>Солунского</a:t>
            </a:r>
            <a:r>
              <a:rPr lang="ru-RU" sz="800" b="1" i="1" dirty="0" smtClean="0">
                <a:solidFill>
                  <a:srgbClr val="002060"/>
                </a:solidFill>
              </a:rPr>
              <a:t> </a:t>
            </a:r>
            <a:r>
              <a:rPr lang="ru-RU" sz="800" b="1" i="1" dirty="0" smtClean="0"/>
              <a:t>в </a:t>
            </a:r>
            <a:r>
              <a:rPr lang="ru-RU" sz="800" b="1" i="1" dirty="0" err="1" smtClean="0"/>
              <a:t>аг</a:t>
            </a:r>
            <a:r>
              <a:rPr lang="ru-RU" sz="800" b="1" i="1" dirty="0" smtClean="0"/>
              <a:t>. Малая </a:t>
            </a:r>
          </a:p>
          <a:p>
            <a:pPr lvl="0"/>
            <a:r>
              <a:rPr lang="ru-RU" sz="800" b="1" i="1" dirty="0" smtClean="0"/>
              <a:t>Берестовица. Памятник </a:t>
            </a:r>
          </a:p>
          <a:p>
            <a:pPr lvl="0"/>
            <a:r>
              <a:rPr lang="ru-RU" sz="800" b="1" i="1" dirty="0" smtClean="0"/>
              <a:t>архитектуры </a:t>
            </a:r>
          </a:p>
          <a:p>
            <a:pPr lvl="0"/>
            <a:r>
              <a:rPr lang="ru-RU" sz="800" b="1" i="1" dirty="0" smtClean="0"/>
              <a:t>синодального </a:t>
            </a:r>
          </a:p>
          <a:p>
            <a:pPr lvl="0"/>
            <a:r>
              <a:rPr lang="ru-RU" sz="800" b="1" i="1" dirty="0" smtClean="0"/>
              <a:t>направления. </a:t>
            </a:r>
          </a:p>
          <a:p>
            <a:pPr lvl="0"/>
            <a:r>
              <a:rPr lang="ru-RU" sz="800" b="1" i="1" dirty="0" smtClean="0"/>
              <a:t>Построен в 1866 году.</a:t>
            </a:r>
            <a:endParaRPr lang="ru-RU" sz="800" b="1" i="1" dirty="0"/>
          </a:p>
        </p:txBody>
      </p:sp>
      <p:pic>
        <p:nvPicPr>
          <p:cNvPr id="25" name="Объект 3">
            <a:extLst>
              <a:ext uri="{FF2B5EF4-FFF2-40B4-BE49-F238E27FC236}">
                <a16:creationId xmlns:a16="http://schemas.microsoft.com/office/drawing/2014/main" xmlns="" id="{A9772BA6-084D-4C08-8CEC-7D35BD547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052736"/>
            <a:ext cx="1385317" cy="1296144"/>
          </a:xfrm>
          <a:prstGeom prst="round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grpSp>
        <p:nvGrpSpPr>
          <p:cNvPr id="26" name="Группа 25"/>
          <p:cNvGrpSpPr/>
          <p:nvPr/>
        </p:nvGrpSpPr>
        <p:grpSpPr>
          <a:xfrm>
            <a:off x="3275856" y="2564904"/>
            <a:ext cx="2880320" cy="1224136"/>
            <a:chOff x="-504056" y="67529"/>
            <a:chExt cx="3168352" cy="1224136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-504056" y="67529"/>
              <a:ext cx="3168352" cy="1224136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-432048" y="283553"/>
              <a:ext cx="2679098" cy="82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Храм</a:t>
              </a:r>
              <a:r>
                <a:rPr lang="ru-RU" sz="800" b="1" i="1" kern="1200" baseline="0" dirty="0" smtClean="0">
                  <a:solidFill>
                    <a:srgbClr val="002060"/>
                  </a:solidFill>
                </a:rPr>
                <a:t> Покрова Пресвятой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>
                  <a:solidFill>
                    <a:srgbClr val="002060"/>
                  </a:solidFill>
                </a:rPr>
                <a:t>Богородицы </a:t>
              </a:r>
              <a:r>
                <a:rPr lang="ru-RU" sz="800" b="1" i="1" kern="1200" baseline="0" dirty="0" smtClean="0"/>
                <a:t>в </a:t>
              </a:r>
              <a:r>
                <a:rPr lang="ru-RU" sz="800" b="1" i="1" kern="1200" baseline="0" dirty="0" err="1" smtClean="0"/>
                <a:t>аг</a:t>
              </a:r>
              <a:r>
                <a:rPr lang="ru-RU" sz="800" b="1" i="1" kern="1200" baseline="0" dirty="0" smtClean="0"/>
                <a:t>. </a:t>
              </a:r>
              <a:r>
                <a:rPr lang="ru-RU" sz="800" b="1" i="1" kern="1200" baseline="0" dirty="0" err="1" smtClean="0"/>
                <a:t>Олекшицы</a:t>
              </a:r>
              <a:r>
                <a:rPr lang="ru-RU" sz="800" b="1" i="1" kern="1200" baseline="0" dirty="0" smtClean="0"/>
                <a:t>.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 Памятник архитектуры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ретроспективно-русского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 стиля.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 Построен в 1865 году.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FE6B1E0-28C0-42BB-BBB1-D762FD447E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636912"/>
            <a:ext cx="1281038" cy="1152128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grpSp>
        <p:nvGrpSpPr>
          <p:cNvPr id="30" name="Группа 29"/>
          <p:cNvGrpSpPr/>
          <p:nvPr/>
        </p:nvGrpSpPr>
        <p:grpSpPr>
          <a:xfrm>
            <a:off x="3275856" y="3933056"/>
            <a:ext cx="2880320" cy="1209097"/>
            <a:chOff x="0" y="335571"/>
            <a:chExt cx="2768718" cy="1209097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0" y="335571"/>
              <a:ext cx="2768718" cy="1209097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59023" y="394594"/>
              <a:ext cx="2650672" cy="1091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Храм Успения Пресвятой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>
                  <a:solidFill>
                    <a:srgbClr val="002060"/>
                  </a:solidFill>
                </a:rPr>
                <a:t>Богородицы </a:t>
              </a:r>
              <a:r>
                <a:rPr lang="ru-RU" sz="800" b="1" i="1" kern="1200" dirty="0" smtClean="0"/>
                <a:t>в д. </a:t>
              </a:r>
              <a:r>
                <a:rPr lang="ru-RU" sz="800" b="1" i="1" kern="1200" dirty="0" err="1" smtClean="0"/>
                <a:t>Гольни</a:t>
              </a:r>
              <a:r>
                <a:rPr lang="ru-RU" sz="800" b="1" i="1" kern="1200" dirty="0" smtClean="0"/>
                <a:t>.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Памятник архитектуры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ретроспективно-русского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стиля. </a:t>
              </a:r>
            </a:p>
            <a:p>
              <a:pPr lvl="0" algn="l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dirty="0" smtClean="0"/>
                <a:t>Построен в 1868 году.</a:t>
              </a:r>
              <a:endParaRPr lang="ru-RU" sz="800" b="1" i="1" kern="1200" baseline="0" dirty="0" smtClean="0"/>
            </a:p>
          </p:txBody>
        </p:sp>
      </p:grpSp>
      <p:pic>
        <p:nvPicPr>
          <p:cNvPr id="33" name="Объект 3">
            <a:extLst>
              <a:ext uri="{FF2B5EF4-FFF2-40B4-BE49-F238E27FC236}">
                <a16:creationId xmlns:a16="http://schemas.microsoft.com/office/drawing/2014/main" xmlns="" id="{F0E451C8-50F7-4939-8FFC-257E69220A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6"/>
          <a:stretch>
            <a:fillRect/>
          </a:stretch>
        </p:blipFill>
        <p:spPr>
          <a:xfrm>
            <a:off x="4860032" y="3933056"/>
            <a:ext cx="1294135" cy="1152129"/>
          </a:xfrm>
          <a:prstGeom prst="round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graphicFrame>
        <p:nvGraphicFramePr>
          <p:cNvPr id="34" name="Схема 33"/>
          <p:cNvGraphicFramePr/>
          <p:nvPr/>
        </p:nvGraphicFramePr>
        <p:xfrm>
          <a:off x="3275856" y="5373216"/>
          <a:ext cx="288032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6300192" y="980728"/>
            <a:ext cx="2664296" cy="1368152"/>
            <a:chOff x="0" y="0"/>
            <a:chExt cx="2768718" cy="1506080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0" y="0"/>
              <a:ext cx="2768718" cy="1506080"/>
            </a:xfrm>
            <a:prstGeom prst="round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73521" y="73521"/>
              <a:ext cx="2621676" cy="13590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>
                  <a:solidFill>
                    <a:srgbClr val="002060"/>
                  </a:solidFill>
                </a:rPr>
                <a:t>Церковь Рождества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>
                  <a:solidFill>
                    <a:srgbClr val="002060"/>
                  </a:solidFill>
                </a:rPr>
                <a:t>Пресвятой Богородицы </a:t>
              </a:r>
              <a:r>
                <a:rPr lang="ru-RU" sz="800" b="1" i="1" kern="1200" baseline="0" dirty="0" smtClean="0"/>
                <a:t>в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err="1" smtClean="0"/>
                <a:t>аг</a:t>
              </a:r>
              <a:r>
                <a:rPr lang="ru-RU" sz="800" b="1" i="1" kern="1200" baseline="0" dirty="0" smtClean="0"/>
                <a:t>. </a:t>
              </a:r>
              <a:r>
                <a:rPr lang="ru-RU" sz="800" b="1" i="1" kern="1200" baseline="0" dirty="0" err="1" smtClean="0"/>
                <a:t>Массоляны</a:t>
              </a:r>
              <a:r>
                <a:rPr lang="ru-RU" sz="800" b="1" i="1" kern="1200" baseline="0" dirty="0" smtClean="0"/>
                <a:t>. Памятник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архитектуры позднего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барокко с элементами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классицизма. </a:t>
              </a:r>
            </a:p>
            <a:p>
              <a:pPr lvl="0" algn="l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b="1" i="1" kern="1200" baseline="0" dirty="0" smtClean="0"/>
                <a:t>Построена в 1796 году.</a:t>
              </a: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ABA62D12-875C-491A-A863-07D95AA6338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1052736"/>
            <a:ext cx="1232040" cy="1224136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graphicFrame>
        <p:nvGraphicFramePr>
          <p:cNvPr id="40" name="Схема 39"/>
          <p:cNvGraphicFramePr/>
          <p:nvPr/>
        </p:nvGraphicFramePr>
        <p:xfrm>
          <a:off x="6300191" y="2531538"/>
          <a:ext cx="2715791" cy="1257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2B87BA83-B11A-4F56-AF0F-A14FD3853B2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239" y="2595830"/>
            <a:ext cx="1222701" cy="1121202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42" name="Заголовок 1"/>
          <p:cNvSpPr txBox="1">
            <a:spLocks/>
          </p:cNvSpPr>
          <p:nvPr/>
        </p:nvSpPr>
        <p:spPr>
          <a:xfrm>
            <a:off x="0" y="0"/>
            <a:ext cx="9144000" cy="7366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3200" b="1" i="1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Объекты на маршруте</a:t>
            </a:r>
            <a:endParaRPr kumimoji="0" lang="ru" sz="3200" b="1" i="1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" name="Рисунок 42" descr="church-3464486_960_720.png"/>
          <p:cNvPicPr>
            <a:picLocks noChangeAspect="1"/>
          </p:cNvPicPr>
          <p:nvPr/>
        </p:nvPicPr>
        <p:blipFill>
          <a:blip r:embed="rId32" cstate="print">
            <a:biLevel thresh="50000"/>
          </a:blip>
          <a:stretch>
            <a:fillRect/>
          </a:stretch>
        </p:blipFill>
        <p:spPr>
          <a:xfrm>
            <a:off x="6876256" y="4293096"/>
            <a:ext cx="2079723" cy="2192200"/>
          </a:xfrm>
          <a:prstGeom prst="rect">
            <a:avLst/>
          </a:prstGeom>
        </p:spPr>
      </p:pic>
      <p:pic>
        <p:nvPicPr>
          <p:cNvPr id="44" name="Рисунок 43" descr="каплица.png"/>
          <p:cNvPicPr>
            <a:picLocks noChangeAspect="1"/>
          </p:cNvPicPr>
          <p:nvPr/>
        </p:nvPicPr>
        <p:blipFill>
          <a:blip r:embed="rId33" cstate="print"/>
          <a:srcRect l="10787" r="2920"/>
          <a:stretch>
            <a:fillRect/>
          </a:stretch>
        </p:blipFill>
        <p:spPr>
          <a:xfrm>
            <a:off x="4932040" y="5445224"/>
            <a:ext cx="1152128" cy="1152128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697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Карта туристической инфраструктуры </a:t>
            </a:r>
            <a:r>
              <a:rPr lang="ru-RU" sz="2800" b="1" i="1" dirty="0" err="1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Берестовицкого</a:t>
            </a:r>
            <a:r>
              <a:rPr lang="ru-RU" sz="28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 района и </a:t>
            </a:r>
            <a:r>
              <a:rPr lang="ru-RU" sz="2800" b="1" i="1" dirty="0" err="1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гп</a:t>
            </a:r>
            <a:r>
              <a:rPr lang="ru-RU" sz="28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. Большая Берестовица</a:t>
            </a:r>
            <a:endParaRPr lang="ru-RU" sz="2800" b="1" dirty="0">
              <a:ln>
                <a:solidFill>
                  <a:srgbClr val="0070C0"/>
                </a:solidFill>
              </a:ln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Рисунок 2" descr="Карта Б. Берестовица.jpg"/>
          <p:cNvPicPr>
            <a:picLocks noChangeAspect="1"/>
          </p:cNvPicPr>
          <p:nvPr/>
        </p:nvPicPr>
        <p:blipFill>
          <a:blip r:embed="rId2" cstate="print"/>
          <a:srcRect l="51313" t="15359" r="4705" b="6450"/>
          <a:stretch>
            <a:fillRect/>
          </a:stretch>
        </p:blipFill>
        <p:spPr>
          <a:xfrm>
            <a:off x="323528" y="1268760"/>
            <a:ext cx="3960440" cy="52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Карта Б. Берестовица.jpg"/>
          <p:cNvPicPr>
            <a:picLocks noChangeAspect="1"/>
          </p:cNvPicPr>
          <p:nvPr/>
        </p:nvPicPr>
        <p:blipFill>
          <a:blip r:embed="rId3" cstate="print"/>
          <a:srcRect l="5466" t="14090" r="50750" b="6302"/>
          <a:stretch>
            <a:fillRect/>
          </a:stretch>
        </p:blipFill>
        <p:spPr>
          <a:xfrm>
            <a:off x="4932040" y="1268760"/>
            <a:ext cx="3888432" cy="5302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8" name="AutoShape 2" descr="Милая мультяшная белка в игривом настроен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Милая мультяшная белка в игривом настроен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Милая мультяшная белка в игривом настроен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646985"/>
            <a:ext cx="2211015" cy="221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Выноска 2 25"/>
          <p:cNvSpPr/>
          <p:nvPr/>
        </p:nvSpPr>
        <p:spPr>
          <a:xfrm>
            <a:off x="395536" y="1268760"/>
            <a:ext cx="6336704" cy="4176464"/>
          </a:xfrm>
          <a:prstGeom prst="borderCallout2">
            <a:avLst>
              <a:gd name="adj1" fmla="val 134168"/>
              <a:gd name="adj2" fmla="val 75086"/>
              <a:gd name="adj3" fmla="val 100355"/>
              <a:gd name="adj4" fmla="val 49749"/>
              <a:gd name="adj5" fmla="val 133867"/>
              <a:gd name="adj6" fmla="val 22278"/>
            </a:avLst>
          </a:prstGeom>
          <a:ln w="76200">
            <a:solidFill>
              <a:srgbClr val="6B1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B172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79AF9B7-AEA2-4F5F-9C3B-B1AE9DBC485B}"/>
              </a:ext>
            </a:extLst>
          </p:cNvPr>
          <p:cNvSpPr/>
          <p:nvPr/>
        </p:nvSpPr>
        <p:spPr>
          <a:xfrm>
            <a:off x="0" y="247136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Туристический маршрут </a:t>
            </a:r>
            <a:r>
              <a:rPr lang="en-US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</a:t>
            </a:r>
            <a:r>
              <a:rPr lang="ru-RU" sz="24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Покатушки</a:t>
            </a: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по местам </a:t>
            </a:r>
            <a:r>
              <a:rPr lang="ru-RU" sz="24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Берестовитчины</a:t>
            </a:r>
            <a:r>
              <a:rPr lang="en-US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”</a:t>
            </a:r>
            <a:endParaRPr lang="ru-RU" sz="2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066C398-805B-423C-A783-AC06C3D469DB}"/>
              </a:ext>
            </a:extLst>
          </p:cNvPr>
          <p:cNvSpPr/>
          <p:nvPr/>
        </p:nvSpPr>
        <p:spPr>
          <a:xfrm>
            <a:off x="6516216" y="692696"/>
            <a:ext cx="26277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Объекты питания на маршруте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363DC2-6402-4BBA-BC32-74C38ED1B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844824"/>
            <a:ext cx="1944215" cy="139917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D37268-D95E-44F4-A75D-A3F24F278B9A}"/>
              </a:ext>
            </a:extLst>
          </p:cNvPr>
          <p:cNvSpPr txBox="1"/>
          <p:nvPr/>
        </p:nvSpPr>
        <p:spPr>
          <a:xfrm>
            <a:off x="6948264" y="14127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Ресторан </a:t>
            </a:r>
            <a:r>
              <a:rPr lang="en-US" sz="1200" b="1" i="1" dirty="0">
                <a:solidFill>
                  <a:srgbClr val="C00000"/>
                </a:solidFill>
              </a:rPr>
              <a:t>“</a:t>
            </a:r>
            <a:r>
              <a:rPr lang="ru-RU" sz="1200" b="1" i="1" dirty="0">
                <a:solidFill>
                  <a:srgbClr val="C00000"/>
                </a:solidFill>
              </a:rPr>
              <a:t>Колос</a:t>
            </a:r>
            <a:r>
              <a:rPr lang="en-US" sz="1200" b="1" i="1" dirty="0" smtClean="0">
                <a:solidFill>
                  <a:srgbClr val="C00000"/>
                </a:solidFill>
              </a:rPr>
              <a:t>”</a:t>
            </a:r>
            <a:r>
              <a:rPr lang="ru-RU" sz="1200" b="1" i="1" dirty="0" smtClean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sz="1200" b="1" i="1" dirty="0" err="1" smtClean="0">
                <a:solidFill>
                  <a:srgbClr val="C00000"/>
                </a:solidFill>
              </a:rPr>
              <a:t>гп</a:t>
            </a:r>
            <a:r>
              <a:rPr lang="ru-RU" sz="1200" b="1" i="1" dirty="0">
                <a:solidFill>
                  <a:srgbClr val="C00000"/>
                </a:solidFill>
              </a:rPr>
              <a:t>. Б. Берестовица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D4AA68-AB1F-476B-A5A5-4DFBF2708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3645024"/>
            <a:ext cx="1944216" cy="136695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89D1EA-8B50-4A9D-9A33-2DC4048711A5}"/>
              </a:ext>
            </a:extLst>
          </p:cNvPr>
          <p:cNvSpPr txBox="1"/>
          <p:nvPr/>
        </p:nvSpPr>
        <p:spPr>
          <a:xfrm>
            <a:off x="6948264" y="32129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Кафе</a:t>
            </a:r>
            <a:r>
              <a:rPr lang="en-US" sz="1200" b="1" i="1" dirty="0">
                <a:solidFill>
                  <a:srgbClr val="C00000"/>
                </a:solidFill>
              </a:rPr>
              <a:t> “</a:t>
            </a:r>
            <a:r>
              <a:rPr lang="ru-RU" sz="1200" b="1" i="1" dirty="0">
                <a:solidFill>
                  <a:srgbClr val="C00000"/>
                </a:solidFill>
              </a:rPr>
              <a:t>Кофе-Еда</a:t>
            </a:r>
            <a:r>
              <a:rPr lang="en-US" sz="1200" b="1" i="1" dirty="0" smtClean="0">
                <a:solidFill>
                  <a:srgbClr val="C00000"/>
                </a:solidFill>
              </a:rPr>
              <a:t>”</a:t>
            </a:r>
            <a:r>
              <a:rPr lang="be-BY" sz="1200" b="1" i="1" dirty="0" smtClean="0">
                <a:solidFill>
                  <a:srgbClr val="C00000"/>
                </a:solidFill>
              </a:rPr>
              <a:t>, гп</a:t>
            </a:r>
            <a:r>
              <a:rPr lang="be-BY" sz="1200" b="1" i="1" dirty="0">
                <a:solidFill>
                  <a:srgbClr val="C00000"/>
                </a:solidFill>
              </a:rPr>
              <a:t>. Б. Берестов</a:t>
            </a:r>
            <a:r>
              <a:rPr lang="ru-RU" sz="1200" b="1" i="1" dirty="0">
                <a:solidFill>
                  <a:srgbClr val="C00000"/>
                </a:solidFill>
              </a:rPr>
              <a:t>и</a:t>
            </a:r>
            <a:r>
              <a:rPr lang="be-BY" sz="1200" b="1" i="1" dirty="0">
                <a:solidFill>
                  <a:srgbClr val="C00000"/>
                </a:solidFill>
              </a:rPr>
              <a:t>ца</a:t>
            </a:r>
            <a:r>
              <a:rPr lang="ru-RU" sz="1200" b="1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B5C0842-A456-4D46-8D93-CF301077E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5445224"/>
            <a:ext cx="1944216" cy="12368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3E99FB-4975-4410-8093-8CFE0F0D43D8}"/>
              </a:ext>
            </a:extLst>
          </p:cNvPr>
          <p:cNvSpPr txBox="1"/>
          <p:nvPr/>
        </p:nvSpPr>
        <p:spPr>
          <a:xfrm>
            <a:off x="6948264" y="50131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C00000"/>
                </a:solidFill>
              </a:rPr>
              <a:t>Кафе-бар </a:t>
            </a:r>
            <a:r>
              <a:rPr lang="en-US" sz="1200" b="1" i="1" dirty="0">
                <a:solidFill>
                  <a:srgbClr val="C00000"/>
                </a:solidFill>
              </a:rPr>
              <a:t>“</a:t>
            </a:r>
            <a:r>
              <a:rPr lang="ru-RU" sz="1200" b="1" i="1" dirty="0">
                <a:solidFill>
                  <a:srgbClr val="C00000"/>
                </a:solidFill>
              </a:rPr>
              <a:t>У Викинга</a:t>
            </a:r>
            <a:r>
              <a:rPr lang="en-US" sz="1200" b="1" i="1" dirty="0" smtClean="0">
                <a:solidFill>
                  <a:srgbClr val="C00000"/>
                </a:solidFill>
              </a:rPr>
              <a:t>”</a:t>
            </a:r>
            <a:r>
              <a:rPr lang="ru-RU" sz="1200" b="1" i="1" dirty="0" smtClean="0">
                <a:solidFill>
                  <a:srgbClr val="C00000"/>
                </a:solidFill>
              </a:rPr>
              <a:t>, </a:t>
            </a:r>
            <a:r>
              <a:rPr lang="ru-RU" sz="1200" b="1" i="1" dirty="0" err="1" smtClean="0">
                <a:solidFill>
                  <a:srgbClr val="C00000"/>
                </a:solidFill>
              </a:rPr>
              <a:t>аг</a:t>
            </a:r>
            <a:r>
              <a:rPr lang="ru-RU" sz="1200" b="1" i="1" dirty="0">
                <a:solidFill>
                  <a:srgbClr val="C00000"/>
                </a:solidFill>
              </a:rPr>
              <a:t>. </a:t>
            </a:r>
            <a:r>
              <a:rPr lang="ru-RU" sz="1200" b="1" i="1" dirty="0" err="1">
                <a:solidFill>
                  <a:srgbClr val="C00000"/>
                </a:solidFill>
              </a:rPr>
              <a:t>Олекшицы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FC6602-2110-438C-B1A6-7C25B24FEB0E}"/>
              </a:ext>
            </a:extLst>
          </p:cNvPr>
          <p:cNvSpPr txBox="1"/>
          <p:nvPr/>
        </p:nvSpPr>
        <p:spPr>
          <a:xfrm>
            <a:off x="4211960" y="1556792"/>
            <a:ext cx="2448272" cy="360098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 </a:t>
            </a:r>
            <a:r>
              <a:rPr lang="ru-RU" sz="1200" b="1" i="1" dirty="0">
                <a:solidFill>
                  <a:srgbClr val="FFC000"/>
                </a:solidFill>
              </a:rPr>
              <a:t>Обзорный </a:t>
            </a:r>
            <a:r>
              <a:rPr lang="ru-RU" sz="1200" b="1" i="1" dirty="0" smtClean="0">
                <a:solidFill>
                  <a:srgbClr val="FFC000"/>
                </a:solidFill>
              </a:rPr>
              <a:t>велосипедный  </a:t>
            </a:r>
            <a:r>
              <a:rPr lang="ru-RU" sz="1200" b="1" i="1" dirty="0">
                <a:solidFill>
                  <a:srgbClr val="FFC000"/>
                </a:solidFill>
              </a:rPr>
              <a:t>маршрут по </a:t>
            </a:r>
            <a:r>
              <a:rPr lang="ru-RU" sz="1200" b="1" i="1" dirty="0" smtClean="0">
                <a:solidFill>
                  <a:srgbClr val="FFC000"/>
                </a:solidFill>
              </a:rPr>
              <a:t> достопримечательностям и объектам духовного наследия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Берестовицкого</a:t>
            </a:r>
            <a:r>
              <a:rPr lang="ru-RU" sz="1200" b="1" i="1" dirty="0" smtClean="0">
                <a:solidFill>
                  <a:srgbClr val="FFC000"/>
                </a:solidFill>
              </a:rPr>
              <a:t> района.</a:t>
            </a:r>
            <a:endParaRPr lang="ru-RU" sz="1200" b="1" i="1" dirty="0">
              <a:solidFill>
                <a:srgbClr val="FFC000"/>
              </a:solidFill>
            </a:endParaRPr>
          </a:p>
          <a:p>
            <a:endParaRPr lang="ru-RU" sz="1200" b="1" i="1" dirty="0">
              <a:solidFill>
                <a:srgbClr val="FFC000"/>
              </a:solidFill>
            </a:endParaRPr>
          </a:p>
          <a:p>
            <a:r>
              <a:rPr lang="ru-RU" sz="1200" b="1" i="1" dirty="0">
                <a:solidFill>
                  <a:schemeClr val="bg1"/>
                </a:solidFill>
              </a:rPr>
              <a:t>Протяжённость:</a:t>
            </a:r>
            <a:r>
              <a:rPr lang="ru-RU" sz="1200" b="1" i="1" dirty="0">
                <a:solidFill>
                  <a:srgbClr val="FFC000"/>
                </a:solidFill>
              </a:rPr>
              <a:t> </a:t>
            </a:r>
            <a:r>
              <a:rPr lang="ru-RU" sz="1200" b="1" i="1" dirty="0" smtClean="0">
                <a:solidFill>
                  <a:srgbClr val="FFC000"/>
                </a:solidFill>
              </a:rPr>
              <a:t>45 </a:t>
            </a:r>
            <a:r>
              <a:rPr lang="ru-RU" sz="1200" b="1" i="1" dirty="0">
                <a:solidFill>
                  <a:srgbClr val="FFC000"/>
                </a:solidFill>
              </a:rPr>
              <a:t>км.</a:t>
            </a:r>
          </a:p>
          <a:p>
            <a:endParaRPr lang="ru-RU" sz="1200" b="1" i="1" dirty="0">
              <a:solidFill>
                <a:srgbClr val="FFC000"/>
              </a:solidFill>
            </a:endParaRPr>
          </a:p>
          <a:p>
            <a:r>
              <a:rPr lang="ru-RU" sz="1200" b="1" i="1" dirty="0">
                <a:solidFill>
                  <a:schemeClr val="bg1"/>
                </a:solidFill>
              </a:rPr>
              <a:t>Время </a:t>
            </a:r>
            <a:r>
              <a:rPr lang="ru-RU" sz="1200" b="1" i="1" dirty="0" smtClean="0">
                <a:solidFill>
                  <a:schemeClr val="bg1"/>
                </a:solidFill>
              </a:rPr>
              <a:t>прохождения маршрута: </a:t>
            </a:r>
            <a:endParaRPr lang="ru-RU" sz="1200" b="1" i="1" dirty="0">
              <a:solidFill>
                <a:schemeClr val="bg1"/>
              </a:solidFill>
            </a:endParaRPr>
          </a:p>
          <a:p>
            <a:r>
              <a:rPr lang="ru-RU" sz="1200" b="1" i="1" dirty="0">
                <a:solidFill>
                  <a:srgbClr val="FFC000"/>
                </a:solidFill>
              </a:rPr>
              <a:t>4 часа 30 минут</a:t>
            </a:r>
          </a:p>
          <a:p>
            <a:endParaRPr lang="ru-RU" sz="1200" b="1" i="1" dirty="0">
              <a:solidFill>
                <a:srgbClr val="FFC000"/>
              </a:solidFill>
            </a:endParaRPr>
          </a:p>
          <a:p>
            <a:r>
              <a:rPr lang="ru-RU" sz="1200" b="1" i="1" dirty="0">
                <a:solidFill>
                  <a:schemeClr val="bg1"/>
                </a:solidFill>
              </a:rPr>
              <a:t>Маршрут: </a:t>
            </a:r>
            <a:r>
              <a:rPr lang="ru-RU" sz="1200" b="1" i="1" dirty="0">
                <a:solidFill>
                  <a:srgbClr val="FFC000"/>
                </a:solidFill>
              </a:rPr>
              <a:t> 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гп</a:t>
            </a:r>
            <a:r>
              <a:rPr lang="ru-RU" sz="1200" b="1" i="1" dirty="0">
                <a:solidFill>
                  <a:srgbClr val="FFC000"/>
                </a:solidFill>
              </a:rPr>
              <a:t>. Большая Берестовица </a:t>
            </a:r>
            <a:r>
              <a:rPr lang="ru-RU" sz="1200" b="1" i="1" dirty="0" smtClean="0">
                <a:solidFill>
                  <a:srgbClr val="FFC000"/>
                </a:solidFill>
              </a:rPr>
              <a:t>– </a:t>
            </a:r>
          </a:p>
          <a:p>
            <a:r>
              <a:rPr lang="ru-RU" sz="1200" b="1" i="1" dirty="0" smtClean="0">
                <a:solidFill>
                  <a:srgbClr val="FFC000"/>
                </a:solidFill>
              </a:rPr>
              <a:t>д. Старый Дворец – д.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Гольни</a:t>
            </a:r>
            <a:r>
              <a:rPr lang="ru-RU" sz="1200" b="1" i="1" dirty="0" smtClean="0">
                <a:solidFill>
                  <a:srgbClr val="FFC000"/>
                </a:solidFill>
              </a:rPr>
              <a:t> – д.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Верховляны</a:t>
            </a:r>
            <a:r>
              <a:rPr lang="ru-RU" sz="1200" b="1" i="1" dirty="0" smtClean="0">
                <a:solidFill>
                  <a:srgbClr val="FFC000"/>
                </a:solidFill>
              </a:rPr>
              <a:t>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аг</a:t>
            </a:r>
            <a:r>
              <a:rPr lang="ru-RU" sz="1200" b="1" i="1" dirty="0">
                <a:solidFill>
                  <a:srgbClr val="FFC000"/>
                </a:solidFill>
              </a:rPr>
              <a:t>. </a:t>
            </a:r>
            <a:r>
              <a:rPr lang="ru-RU" sz="1200" b="1" i="1" dirty="0" smtClean="0">
                <a:solidFill>
                  <a:srgbClr val="FFC000"/>
                </a:solidFill>
              </a:rPr>
              <a:t>-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Олекшицы</a:t>
            </a:r>
            <a:r>
              <a:rPr lang="ru-RU" sz="1200" b="1" i="1" dirty="0" smtClean="0">
                <a:solidFill>
                  <a:srgbClr val="FFC000"/>
                </a:solidFill>
              </a:rPr>
              <a:t> –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аг</a:t>
            </a:r>
            <a:r>
              <a:rPr lang="ru-RU" sz="1200" b="1" i="1" dirty="0" smtClean="0">
                <a:solidFill>
                  <a:srgbClr val="FFC000"/>
                </a:solidFill>
              </a:rPr>
              <a:t>. Малая Берестовица</a:t>
            </a:r>
            <a:r>
              <a:rPr lang="ru-RU" sz="1200" b="1" i="1" dirty="0">
                <a:solidFill>
                  <a:srgbClr val="FFC000"/>
                </a:solidFill>
              </a:rPr>
              <a:t>.</a:t>
            </a:r>
            <a:endParaRPr lang="ru-RU" sz="1200" b="1" i="1" dirty="0" smtClean="0">
              <a:solidFill>
                <a:srgbClr val="FFC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A477E6-6A76-424B-BFD3-56407DCA01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8" t="-327" r="60545" b="34641"/>
          <a:stretch/>
        </p:blipFill>
        <p:spPr>
          <a:xfrm>
            <a:off x="755576" y="1556792"/>
            <a:ext cx="3240360" cy="3509888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 l="22075" r="22057"/>
          <a:stretch>
            <a:fillRect/>
          </a:stretch>
        </p:blipFill>
        <p:spPr bwMode="auto">
          <a:xfrm>
            <a:off x="251520" y="4753796"/>
            <a:ext cx="2267744" cy="210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D94111B-581E-4499-B02A-F292F52F9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44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F162D9-086C-4AB5-9521-0FEEACA50A7D}"/>
              </a:ext>
            </a:extLst>
          </p:cNvPr>
          <p:cNvSpPr/>
          <p:nvPr/>
        </p:nvSpPr>
        <p:spPr>
          <a:xfrm>
            <a:off x="992309" y="-132326"/>
            <a:ext cx="68339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i="1" cap="none" spc="0" dirty="0" smtClean="0">
                <a:ln/>
                <a:solidFill>
                  <a:schemeClr val="accent3"/>
                </a:solidFill>
                <a:effectLst/>
              </a:rPr>
              <a:t>Объекты на маршруте</a:t>
            </a:r>
            <a:endParaRPr lang="ru-RU" sz="4400" b="1" i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398D3E-D26C-480A-A071-884123941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87"/>
          <a:stretch/>
        </p:blipFill>
        <p:spPr>
          <a:xfrm>
            <a:off x="107504" y="620688"/>
            <a:ext cx="721768" cy="113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3BCD17-DF8E-4380-8371-BA813B84F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0" t="16787" r="5338"/>
          <a:stretch/>
        </p:blipFill>
        <p:spPr>
          <a:xfrm>
            <a:off x="971600" y="620688"/>
            <a:ext cx="1282560" cy="114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05FA75B-F203-4413-8A11-D219D5BC30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36" b="2879"/>
          <a:stretch/>
        </p:blipFill>
        <p:spPr>
          <a:xfrm>
            <a:off x="2411760" y="620688"/>
            <a:ext cx="654134" cy="1132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03C98AB-0ABD-4604-A766-5D1AF521B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6" t="14924" r="17864"/>
          <a:stretch/>
        </p:blipFill>
        <p:spPr>
          <a:xfrm>
            <a:off x="4211960" y="620688"/>
            <a:ext cx="1207069" cy="114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997AED-9895-4A78-9DCD-1462D7DD4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620688"/>
            <a:ext cx="726258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0F13D85-26CC-4CE2-A14E-B9A65C99EE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98" r="9319"/>
          <a:stretch/>
        </p:blipFill>
        <p:spPr>
          <a:xfrm>
            <a:off x="6444208" y="620688"/>
            <a:ext cx="1089212" cy="114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6F24D70-FB40-43BF-94AD-3A3D1FF625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620688"/>
            <a:ext cx="749447" cy="1135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CAF3D59-4C55-4EAD-AB5C-FE1200C341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1" r="21415" b="8307"/>
          <a:stretch/>
        </p:blipFill>
        <p:spPr>
          <a:xfrm>
            <a:off x="7682892" y="632426"/>
            <a:ext cx="1234262" cy="114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91268" y="1889448"/>
            <a:ext cx="2724548" cy="4779912"/>
          </a:xfrm>
          <a:prstGeom prst="roundRect">
            <a:avLst/>
          </a:prstGeom>
          <a:solidFill>
            <a:srgbClr val="EADAE2">
              <a:alpha val="89804"/>
            </a:srgbClr>
          </a:solidFill>
          <a:ln w="57150">
            <a:solidFill>
              <a:srgbClr val="EFB3C4"/>
            </a:solidFill>
          </a:ln>
        </p:spPr>
        <p:style>
          <a:lnRef idx="2">
            <a:scrgbClr r="0" g="0" b="0"/>
          </a:lnRef>
          <a:fillRef idx="1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966EF-91A4-48F0-8D14-9DD9563A7652}"/>
              </a:ext>
            </a:extLst>
          </p:cNvPr>
          <p:cNvSpPr txBox="1"/>
          <p:nvPr/>
        </p:nvSpPr>
        <p:spPr>
          <a:xfrm>
            <a:off x="179512" y="2210574"/>
            <a:ext cx="273630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1. Костёл Преображения Господнего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архитектуры неоготики 1912 года.</a:t>
            </a:r>
          </a:p>
          <a:p>
            <a:pPr algn="ctr"/>
            <a:r>
              <a:rPr lang="ru-RU" sz="1300" i="1" u="sng" dirty="0">
                <a:solidFill>
                  <a:srgbClr val="7030A0"/>
                </a:solidFill>
              </a:rPr>
              <a:t>2</a:t>
            </a:r>
            <a:r>
              <a:rPr lang="ru-RU" sz="1300" b="1" i="1" u="sng" dirty="0">
                <a:solidFill>
                  <a:srgbClr val="7030A0"/>
                </a:solidFill>
              </a:rPr>
              <a:t>. Костёл Визитации Пресвятой Девы Марии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архитектуры </a:t>
            </a:r>
            <a:r>
              <a:rPr lang="ru-RU" sz="1300" dirty="0" smtClean="0">
                <a:solidFill>
                  <a:srgbClr val="002060"/>
                </a:solidFill>
              </a:rPr>
              <a:t>раннего </a:t>
            </a:r>
            <a:r>
              <a:rPr lang="ru-RU" sz="1300" dirty="0">
                <a:solidFill>
                  <a:srgbClr val="002060"/>
                </a:solidFill>
              </a:rPr>
              <a:t>б</a:t>
            </a:r>
            <a:r>
              <a:rPr lang="ru-RU" sz="1300" dirty="0" smtClean="0">
                <a:solidFill>
                  <a:srgbClr val="002060"/>
                </a:solidFill>
              </a:rPr>
              <a:t>арокко </a:t>
            </a:r>
            <a:r>
              <a:rPr lang="ru-RU" sz="1300" dirty="0">
                <a:solidFill>
                  <a:srgbClr val="002060"/>
                </a:solidFill>
              </a:rPr>
              <a:t>1615 года.</a:t>
            </a: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3. Древо жизни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Бронзовая скульптурная композиция, возведённая в 2006 году в честь 500-летия основания </a:t>
            </a:r>
            <a:r>
              <a:rPr lang="ru-RU" sz="1300" dirty="0" err="1" smtClean="0">
                <a:solidFill>
                  <a:srgbClr val="002060"/>
                </a:solidFill>
              </a:rPr>
              <a:t>гп</a:t>
            </a:r>
            <a:r>
              <a:rPr lang="ru-RU" sz="1300" dirty="0">
                <a:solidFill>
                  <a:srgbClr val="002060"/>
                </a:solidFill>
              </a:rPr>
              <a:t>. Большая Берестовица.</a:t>
            </a: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4. Музей Белки в Большой Берестовице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Музей, посвящённый символу посёлка– белке, который знакомит не только с жизнью пушистых зверьков, но и с историей Берестовицкого района.</a:t>
            </a:r>
          </a:p>
          <a:p>
            <a:pPr algn="ctr"/>
            <a:endParaRPr lang="ru-RU" sz="1600" i="1" u="sng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701ADA-615A-4853-97EF-E5C1050A8BF7}"/>
              </a:ext>
            </a:extLst>
          </p:cNvPr>
          <p:cNvSpPr/>
          <p:nvPr/>
        </p:nvSpPr>
        <p:spPr>
          <a:xfrm>
            <a:off x="179512" y="1959946"/>
            <a:ext cx="273630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dirty="0" err="1" smtClean="0">
                <a:ln/>
                <a:solidFill>
                  <a:schemeClr val="tx1">
                    <a:lumMod val="25000"/>
                  </a:schemeClr>
                </a:solidFill>
              </a:rPr>
              <a:t>гп</a:t>
            </a:r>
            <a:r>
              <a:rPr lang="ru-RU" sz="1400" b="1" dirty="0">
                <a:ln/>
                <a:solidFill>
                  <a:schemeClr val="tx1">
                    <a:lumMod val="25000"/>
                  </a:schemeClr>
                </a:solidFill>
              </a:rPr>
              <a:t>. Большая Берестовица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131840" y="1844824"/>
            <a:ext cx="2736000" cy="4779912"/>
          </a:xfrm>
          <a:prstGeom prst="roundRect">
            <a:avLst/>
          </a:prstGeom>
          <a:solidFill>
            <a:srgbClr val="EADAE2">
              <a:alpha val="89804"/>
            </a:srgbClr>
          </a:solidFill>
          <a:ln w="57150">
            <a:solidFill>
              <a:srgbClr val="EFB3C4"/>
            </a:solidFill>
          </a:ln>
        </p:spPr>
        <p:style>
          <a:lnRef idx="2">
            <a:scrgbClr r="0" g="0" b="0"/>
          </a:lnRef>
          <a:fillRef idx="1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2145790-311A-4517-A4BF-5400B9CBFC14}"/>
              </a:ext>
            </a:extLst>
          </p:cNvPr>
          <p:cNvSpPr txBox="1"/>
          <p:nvPr/>
        </p:nvSpPr>
        <p:spPr>
          <a:xfrm>
            <a:off x="3203848" y="1988840"/>
            <a:ext cx="259228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i="1" u="sng" dirty="0" smtClean="0">
                <a:solidFill>
                  <a:srgbClr val="7030A0"/>
                </a:solidFill>
              </a:rPr>
              <a:t>5. </a:t>
            </a:r>
            <a:r>
              <a:rPr lang="ru-RU" sz="1300" b="1" i="1" u="sng" dirty="0">
                <a:solidFill>
                  <a:srgbClr val="7030A0"/>
                </a:solidFill>
              </a:rPr>
              <a:t>Памятник природы местного значения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Старинная парковая усадьба </a:t>
            </a:r>
            <a:r>
              <a:rPr lang="en-US" sz="1300" dirty="0">
                <a:solidFill>
                  <a:srgbClr val="002060"/>
                </a:solidFill>
              </a:rPr>
              <a:t>“</a:t>
            </a:r>
            <a:r>
              <a:rPr lang="ru-RU" sz="1300" dirty="0">
                <a:solidFill>
                  <a:srgbClr val="002060"/>
                </a:solidFill>
              </a:rPr>
              <a:t>Старый Дворец</a:t>
            </a:r>
            <a:r>
              <a:rPr lang="en-US" sz="1300" dirty="0">
                <a:solidFill>
                  <a:srgbClr val="002060"/>
                </a:solidFill>
              </a:rPr>
              <a:t>”</a:t>
            </a:r>
            <a:r>
              <a:rPr lang="ru-RU" sz="1300" dirty="0">
                <a:solidFill>
                  <a:srgbClr val="002060"/>
                </a:solidFill>
              </a:rPr>
              <a:t> основана в 1845 году. Парк заложен несколькими годами позже.</a:t>
            </a:r>
          </a:p>
          <a:p>
            <a:pPr algn="ctr"/>
            <a:r>
              <a:rPr lang="ru-RU" sz="1300" b="1" dirty="0">
                <a:solidFill>
                  <a:schemeClr val="tx1">
                    <a:lumMod val="25000"/>
                  </a:schemeClr>
                </a:solidFill>
              </a:rPr>
              <a:t>д. </a:t>
            </a:r>
            <a:r>
              <a:rPr lang="ru-RU" sz="1300" b="1" dirty="0" err="1">
                <a:solidFill>
                  <a:schemeClr val="tx1">
                    <a:lumMod val="25000"/>
                  </a:schemeClr>
                </a:solidFill>
              </a:rPr>
              <a:t>Гольни</a:t>
            </a:r>
            <a:endParaRPr lang="ru-RU" sz="1300" b="1" dirty="0">
              <a:solidFill>
                <a:schemeClr val="tx1">
                  <a:lumMod val="25000"/>
                </a:schemeClr>
              </a:solidFill>
            </a:endParaRP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6. Храм Успения Пресвятой Богородицы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архитектуры псевдорусского стиля  1868 года.</a:t>
            </a:r>
          </a:p>
          <a:p>
            <a:pPr algn="ctr"/>
            <a:r>
              <a:rPr lang="ru-RU" sz="1300" b="1" dirty="0">
                <a:solidFill>
                  <a:schemeClr val="tx1">
                    <a:lumMod val="25000"/>
                  </a:schemeClr>
                </a:solidFill>
              </a:rPr>
              <a:t>д. </a:t>
            </a:r>
            <a:r>
              <a:rPr lang="ru-RU" sz="1300" b="1" dirty="0" err="1">
                <a:solidFill>
                  <a:schemeClr val="tx1">
                    <a:lumMod val="25000"/>
                  </a:schemeClr>
                </a:solidFill>
              </a:rPr>
              <a:t>Верховляны</a:t>
            </a:r>
            <a:endParaRPr lang="ru-RU" sz="1300" b="1" dirty="0">
              <a:solidFill>
                <a:schemeClr val="tx1">
                  <a:lumMod val="25000"/>
                </a:schemeClr>
              </a:solidFill>
            </a:endParaRP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7. </a:t>
            </a:r>
            <a:r>
              <a:rPr lang="ru-RU" sz="1300" b="1" i="1" u="sng" dirty="0" err="1">
                <a:solidFill>
                  <a:srgbClr val="7030A0"/>
                </a:solidFill>
              </a:rPr>
              <a:t>Верховлянское</a:t>
            </a:r>
            <a:r>
              <a:rPr lang="ru-RU" sz="1300" b="1" i="1" u="sng" dirty="0">
                <a:solidFill>
                  <a:srgbClr val="7030A0"/>
                </a:solidFill>
              </a:rPr>
              <a:t> Святилище.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языческого культа 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Х</a:t>
            </a:r>
            <a:r>
              <a:rPr lang="en-US" sz="1300" dirty="0">
                <a:solidFill>
                  <a:srgbClr val="002060"/>
                </a:solidFill>
              </a:rPr>
              <a:t>I – XII </a:t>
            </a:r>
            <a:r>
              <a:rPr lang="ru-RU" sz="1300" dirty="0">
                <a:solidFill>
                  <a:srgbClr val="002060"/>
                </a:solidFill>
              </a:rPr>
              <a:t>веков.</a:t>
            </a:r>
          </a:p>
          <a:p>
            <a:pPr algn="ctr"/>
            <a:r>
              <a:rPr lang="ru-RU" sz="1300" b="1" dirty="0" err="1">
                <a:solidFill>
                  <a:schemeClr val="tx1">
                    <a:lumMod val="25000"/>
                  </a:schemeClr>
                </a:solidFill>
              </a:rPr>
              <a:t>аг</a:t>
            </a:r>
            <a:r>
              <a:rPr lang="ru-RU" sz="1300" b="1" dirty="0">
                <a:solidFill>
                  <a:schemeClr val="tx1">
                    <a:lumMod val="25000"/>
                  </a:schemeClr>
                </a:solidFill>
              </a:rPr>
              <a:t>. </a:t>
            </a:r>
            <a:r>
              <a:rPr lang="ru-RU" sz="1300" b="1" dirty="0" err="1">
                <a:solidFill>
                  <a:schemeClr val="tx1">
                    <a:lumMod val="25000"/>
                  </a:schemeClr>
                </a:solidFill>
              </a:rPr>
              <a:t>Олекшицы</a:t>
            </a:r>
            <a:endParaRPr lang="ru-RU" sz="1300" b="1" dirty="0">
              <a:solidFill>
                <a:schemeClr val="tx1">
                  <a:lumMod val="25000"/>
                </a:schemeClr>
              </a:solidFill>
            </a:endParaRP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8. Храм Покрова Пресвятой Богородицы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архитектуры ретроспективно-русского стиля 1865 года.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C6701ADA-615A-4853-97EF-E5C1050A8BF7}"/>
              </a:ext>
            </a:extLst>
          </p:cNvPr>
          <p:cNvSpPr/>
          <p:nvPr/>
        </p:nvSpPr>
        <p:spPr>
          <a:xfrm>
            <a:off x="3059832" y="1844824"/>
            <a:ext cx="26642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400" b="1" dirty="0" err="1" smtClean="0">
                <a:ln/>
                <a:solidFill>
                  <a:schemeClr val="tx1">
                    <a:lumMod val="25000"/>
                  </a:schemeClr>
                </a:solidFill>
              </a:rPr>
              <a:t>аг</a:t>
            </a:r>
            <a:r>
              <a:rPr lang="ru-RU" sz="1400" b="1" dirty="0" smtClean="0">
                <a:ln/>
                <a:solidFill>
                  <a:schemeClr val="tx1">
                    <a:lumMod val="25000"/>
                  </a:schemeClr>
                </a:solidFill>
              </a:rPr>
              <a:t>. Старый Дворец</a:t>
            </a:r>
            <a:endParaRPr lang="ru-RU" sz="1400" b="1" dirty="0">
              <a:ln/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156176" y="1844824"/>
            <a:ext cx="2736000" cy="4779912"/>
          </a:xfrm>
          <a:prstGeom prst="roundRect">
            <a:avLst/>
          </a:prstGeom>
          <a:solidFill>
            <a:srgbClr val="EADAE2">
              <a:alpha val="89804"/>
            </a:srgbClr>
          </a:solidFill>
          <a:ln w="57150">
            <a:solidFill>
              <a:srgbClr val="EFB3C4"/>
            </a:solidFill>
          </a:ln>
        </p:spPr>
        <p:style>
          <a:lnRef idx="2">
            <a:scrgbClr r="0" g="0" b="0"/>
          </a:lnRef>
          <a:fillRef idx="1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4BBB8A5-0EE9-418D-B11B-CC29657EDAB7}"/>
              </a:ext>
            </a:extLst>
          </p:cNvPr>
          <p:cNvSpPr txBox="1"/>
          <p:nvPr/>
        </p:nvSpPr>
        <p:spPr>
          <a:xfrm>
            <a:off x="6156176" y="1916832"/>
            <a:ext cx="27363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schemeClr val="tx1">
                    <a:lumMod val="25000"/>
                  </a:schemeClr>
                </a:solidFill>
              </a:rPr>
              <a:t>аг</a:t>
            </a:r>
            <a:r>
              <a:rPr lang="ru-RU" sz="1400" b="1" dirty="0">
                <a:solidFill>
                  <a:schemeClr val="tx1">
                    <a:lumMod val="25000"/>
                  </a:schemeClr>
                </a:solidFill>
              </a:rPr>
              <a:t>. Малая Берестовица</a:t>
            </a: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9. Храм во имя Димитрия </a:t>
            </a:r>
            <a:r>
              <a:rPr lang="ru-RU" sz="1300" b="1" i="1" u="sng" dirty="0" err="1">
                <a:solidFill>
                  <a:srgbClr val="7030A0"/>
                </a:solidFill>
              </a:rPr>
              <a:t>Солунского</a:t>
            </a:r>
            <a:endParaRPr lang="ru-RU" sz="1300" b="1" i="1" u="sng" dirty="0">
              <a:solidFill>
                <a:srgbClr val="7030A0"/>
              </a:solidFill>
            </a:endParaRP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архитектуры синодального направления 1866 года.</a:t>
            </a: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10. Костёл Святого Антония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архитектуры позднего классицизма с чертами ретроспективно-русского стиля 1850-60-х годов.</a:t>
            </a:r>
          </a:p>
          <a:p>
            <a:pPr algn="ctr"/>
            <a:r>
              <a:rPr lang="ru-RU" sz="1300" b="1" i="1" u="sng" dirty="0">
                <a:solidFill>
                  <a:srgbClr val="7030A0"/>
                </a:solidFill>
              </a:rPr>
              <a:t>11. Мемориальный знак памяти командира 250-ой стрелковой дивизии полковника Г.Н. </a:t>
            </a:r>
            <a:r>
              <a:rPr lang="ru-RU" sz="1300" b="1" i="1" u="sng" dirty="0" err="1">
                <a:solidFill>
                  <a:srgbClr val="7030A0"/>
                </a:solidFill>
              </a:rPr>
              <a:t>Цитаишвили</a:t>
            </a:r>
            <a:endParaRPr lang="ru-RU" sz="1300" b="1" i="1" u="sng" dirty="0">
              <a:solidFill>
                <a:srgbClr val="7030A0"/>
              </a:solidFill>
            </a:endParaRPr>
          </a:p>
          <a:p>
            <a:pPr algn="ctr"/>
            <a:r>
              <a:rPr lang="ru-RU" sz="1300" dirty="0">
                <a:solidFill>
                  <a:srgbClr val="002060"/>
                </a:solidFill>
              </a:rPr>
              <a:t>Памятник грузинскому Герою ВОВ был открыт в 2018 году.</a:t>
            </a:r>
          </a:p>
        </p:txBody>
      </p:sp>
    </p:spTree>
    <p:extLst>
      <p:ext uri="{BB962C8B-B14F-4D97-AF65-F5344CB8AC3E}">
        <p14:creationId xmlns:p14="http://schemas.microsoft.com/office/powerpoint/2010/main" xmlns="" val="16884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. площадь"/>
          <p:cNvPicPr>
            <a:picLocks noChangeAspect="1" noChangeArrowheads="1"/>
          </p:cNvPicPr>
          <p:nvPr/>
        </p:nvPicPr>
        <p:blipFill>
          <a:blip r:embed="rId2" cstate="print"/>
          <a:srcRect l="5956" r="14302" b="14669"/>
          <a:stretch>
            <a:fillRect/>
          </a:stretch>
        </p:blipFill>
        <p:spPr bwMode="auto">
          <a:xfrm>
            <a:off x="0" y="0"/>
            <a:ext cx="9155406" cy="685800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b="24074"/>
          <a:stretch>
            <a:fillRect/>
          </a:stretch>
        </p:blipFill>
        <p:spPr bwMode="auto">
          <a:xfrm>
            <a:off x="539552" y="3905672"/>
            <a:ext cx="38884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60648"/>
            <a:ext cx="9144000" cy="7366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rmAutofit fontScale="8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32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Пешая обзорная экскурсия по достопримечательностям гп. Большая Берестовица</a:t>
            </a:r>
            <a:endParaRPr kumimoji="0" lang="ru" sz="3200" b="1" i="1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4077072"/>
            <a:ext cx="1368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6B172F"/>
                </a:solidFill>
              </a:rPr>
              <a:t>Своё летоисчисление Большая Берестовица ведёт с 1506 года….</a:t>
            </a:r>
            <a:endParaRPr lang="ru-RU" sz="1000" dirty="0">
              <a:solidFill>
                <a:srgbClr val="6B172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124744"/>
            <a:ext cx="8521700" cy="2952328"/>
          </a:xfrm>
          <a:prstGeom prst="roundRect">
            <a:avLst/>
          </a:prstGeom>
          <a:solidFill>
            <a:srgbClr val="EADAE2">
              <a:alpha val="89804"/>
            </a:srgbClr>
          </a:solidFill>
          <a:ln w="57150">
            <a:solidFill>
              <a:srgbClr val="EFB3C4"/>
            </a:solidFill>
          </a:ln>
        </p:spPr>
        <p:style>
          <a:lnRef idx="2">
            <a:scrgbClr r="0" g="0" b="0"/>
          </a:lnRef>
          <a:fillRef idx="1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1214337"/>
            <a:ext cx="849694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Маршрут: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Музей Белки – памятник В.И. Ленину – костёл Визитации Пресвятой Девы Марии - </a:t>
            </a:r>
            <a:r>
              <a:rPr lang="ru-RU" sz="2000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мемориал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 Братская Могила Советских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войнов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 – скульптурная композиция Древо Жизни - Мемориальный камень повстанцам 1794 г.</a:t>
            </a:r>
            <a:r>
              <a:rPr kumimoji="0" lang="ru-RU" sz="2000" b="0" i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– Дом ремёсел - памятник Семье – храм Преображения Господнего – памятник Скорбящей Матери.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Протяжённость: </a:t>
            </a:r>
            <a:r>
              <a:rPr lang="ru-RU" sz="2000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1,5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 км.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Время прохождения маршрута: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 2 часа.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графия наполненной кофейной кружки на столе в окружении кофейных зерен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3200" b="1" i="1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Объекты</a:t>
            </a:r>
            <a:r>
              <a:rPr kumimoji="0" lang="ru" sz="3200" b="1" i="1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питания</a:t>
            </a:r>
            <a:endParaRPr kumimoji="0" lang="ru" sz="3200" b="1" i="1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80271E7-A620-4010-9E6F-B301D538D6CB}"/>
              </a:ext>
            </a:extLst>
          </p:cNvPr>
          <p:cNvSpPr/>
          <p:nvPr/>
        </p:nvSpPr>
        <p:spPr>
          <a:xfrm>
            <a:off x="611560" y="620688"/>
            <a:ext cx="23461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50" dirty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Кафе </a:t>
            </a:r>
            <a:r>
              <a:rPr lang="en-US" sz="2000" b="1" i="1" cap="none" spc="50" dirty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</a:t>
            </a:r>
            <a:r>
              <a:rPr lang="ru-RU" sz="2000" b="1" i="1" cap="none" spc="50" dirty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Кофе-еда</a:t>
            </a:r>
            <a:r>
              <a:rPr lang="en-US" sz="2000" b="1" i="1" cap="none" spc="50" dirty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”</a:t>
            </a:r>
            <a:endParaRPr lang="ru-RU" sz="2000" b="1" i="1" cap="none" spc="50" dirty="0">
              <a:ln w="0"/>
              <a:solidFill>
                <a:srgbClr val="EFB3C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EBD43D-30C9-4132-B253-74407456DB1C}"/>
              </a:ext>
            </a:extLst>
          </p:cNvPr>
          <p:cNvSpPr txBox="1"/>
          <p:nvPr/>
        </p:nvSpPr>
        <p:spPr>
          <a:xfrm>
            <a:off x="179512" y="1196752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D83C3C"/>
                </a:solidFill>
              </a:rPr>
              <a:t>гп</a:t>
            </a:r>
            <a:r>
              <a:rPr lang="ru-RU" sz="1400" b="1" i="1" dirty="0">
                <a:solidFill>
                  <a:srgbClr val="D83C3C"/>
                </a:solidFill>
              </a:rPr>
              <a:t>. Большая Берестовица</a:t>
            </a:r>
          </a:p>
          <a:p>
            <a:pPr algn="ctr"/>
            <a:r>
              <a:rPr lang="ru-RU" sz="1400" b="1" i="1" dirty="0">
                <a:solidFill>
                  <a:srgbClr val="D83C3C"/>
                </a:solidFill>
              </a:rPr>
              <a:t>  Ул. Красноармейская 2</a:t>
            </a:r>
          </a:p>
          <a:p>
            <a:pPr algn="ctr"/>
            <a:r>
              <a:rPr lang="ru-RU" sz="1400" b="1" i="1" dirty="0">
                <a:solidFill>
                  <a:srgbClr val="D83C3C"/>
                </a:solidFill>
              </a:rPr>
              <a:t>    Телефон: 8 (01511) 2-17-02</a:t>
            </a:r>
          </a:p>
        </p:txBody>
      </p:sp>
      <p:pic>
        <p:nvPicPr>
          <p:cNvPr id="8" name="Picture 2" descr="...">
            <a:extLst>
              <a:ext uri="{FF2B5EF4-FFF2-40B4-BE49-F238E27FC236}">
                <a16:creationId xmlns:a16="http://schemas.microsoft.com/office/drawing/2014/main" xmlns="" id="{24D939FD-755E-42E4-870F-01326BAE4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42"/>
          <a:stretch/>
        </p:blipFill>
        <p:spPr bwMode="auto">
          <a:xfrm>
            <a:off x="323528" y="2132856"/>
            <a:ext cx="2010543" cy="126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...">
            <a:extLst>
              <a:ext uri="{FF2B5EF4-FFF2-40B4-BE49-F238E27FC236}">
                <a16:creationId xmlns:a16="http://schemas.microsoft.com/office/drawing/2014/main" xmlns="" id="{29D24BBE-8915-4D3F-A532-3D948A59C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25"/>
          <a:stretch/>
        </p:blipFill>
        <p:spPr bwMode="auto">
          <a:xfrm>
            <a:off x="611560" y="3645024"/>
            <a:ext cx="2000562" cy="126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...">
            <a:extLst>
              <a:ext uri="{FF2B5EF4-FFF2-40B4-BE49-F238E27FC236}">
                <a16:creationId xmlns:a16="http://schemas.microsoft.com/office/drawing/2014/main" xmlns="" id="{6026A5BF-E50E-4806-8DB2-30DB43FC0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19"/>
          <a:stretch/>
        </p:blipFill>
        <p:spPr bwMode="auto">
          <a:xfrm>
            <a:off x="827584" y="5157192"/>
            <a:ext cx="2079229" cy="12600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Гамбургер и напиток">
            <a:extLst>
              <a:ext uri="{FF2B5EF4-FFF2-40B4-BE49-F238E27FC236}">
                <a16:creationId xmlns:a16="http://schemas.microsoft.com/office/drawing/2014/main" xmlns="" id="{E4132DC5-56A9-497C-B8C5-BB11E3D92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339752" y="2564904"/>
            <a:ext cx="953842" cy="1080000"/>
          </a:xfrm>
          <a:prstGeom prst="rect">
            <a:avLst/>
          </a:prstGeom>
        </p:spPr>
      </p:pic>
      <p:pic>
        <p:nvPicPr>
          <p:cNvPr id="12" name="Рисунок 11" descr="Кофе">
            <a:extLst>
              <a:ext uri="{FF2B5EF4-FFF2-40B4-BE49-F238E27FC236}">
                <a16:creationId xmlns:a16="http://schemas.microsoft.com/office/drawing/2014/main" xmlns="" id="{733C3227-B164-43E2-885E-3110B6399EC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627784" y="4005064"/>
            <a:ext cx="808092" cy="1080000"/>
          </a:xfrm>
          <a:prstGeom prst="rect">
            <a:avLst/>
          </a:prstGeom>
        </p:spPr>
      </p:pic>
      <p:pic>
        <p:nvPicPr>
          <p:cNvPr id="13" name="Рисунок 12" descr="Хот-дог">
            <a:extLst>
              <a:ext uri="{FF2B5EF4-FFF2-40B4-BE49-F238E27FC236}">
                <a16:creationId xmlns:a16="http://schemas.microsoft.com/office/drawing/2014/main" xmlns="" id="{C48BEE47-8A6E-4B27-8FE1-D79E0C8735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 rot="18216823">
            <a:off x="-115900" y="5365838"/>
            <a:ext cx="1080000" cy="1080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80271E7-A620-4010-9E6F-B301D538D6CB}"/>
              </a:ext>
            </a:extLst>
          </p:cNvPr>
          <p:cNvSpPr/>
          <p:nvPr/>
        </p:nvSpPr>
        <p:spPr>
          <a:xfrm>
            <a:off x="3059832" y="620688"/>
            <a:ext cx="31175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Кафе-бар </a:t>
            </a:r>
            <a:r>
              <a:rPr lang="en-US" sz="2000" b="1" i="1" cap="none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</a:t>
            </a:r>
            <a:r>
              <a:rPr lang="ru-RU" sz="2000" b="1" i="1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Викинга</a:t>
            </a:r>
            <a:r>
              <a:rPr lang="en-US" sz="2000" b="1" i="1" cap="none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”</a:t>
            </a:r>
            <a:endParaRPr lang="ru-RU" sz="2000" b="1" i="1" cap="none" spc="50" dirty="0">
              <a:ln w="0"/>
              <a:solidFill>
                <a:srgbClr val="EFB3C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7D5F50-C152-44DA-88A7-4A7C112B681E}"/>
              </a:ext>
            </a:extLst>
          </p:cNvPr>
          <p:cNvSpPr txBox="1"/>
          <p:nvPr/>
        </p:nvSpPr>
        <p:spPr>
          <a:xfrm>
            <a:off x="3635896" y="1196752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>
                <a:solidFill>
                  <a:srgbClr val="D83C3C"/>
                </a:solidFill>
              </a:rPr>
              <a:t>аг</a:t>
            </a:r>
            <a:r>
              <a:rPr lang="ru-RU" sz="1400" b="1" i="1" dirty="0">
                <a:solidFill>
                  <a:srgbClr val="D83C3C"/>
                </a:solidFill>
              </a:rPr>
              <a:t>. </a:t>
            </a:r>
            <a:r>
              <a:rPr lang="ru-RU" sz="1400" b="1" i="1" dirty="0" err="1">
                <a:solidFill>
                  <a:srgbClr val="D83C3C"/>
                </a:solidFill>
              </a:rPr>
              <a:t>Олекшицы</a:t>
            </a:r>
            <a:endParaRPr lang="ru-RU" sz="1400" b="1" i="1" dirty="0">
              <a:solidFill>
                <a:srgbClr val="D83C3C"/>
              </a:solidFill>
            </a:endParaRPr>
          </a:p>
          <a:p>
            <a:r>
              <a:rPr lang="ru-RU" sz="1400" b="1" i="1" dirty="0">
                <a:solidFill>
                  <a:srgbClr val="D83C3C"/>
                </a:solidFill>
              </a:rPr>
              <a:t>Телефоны: 8 (01511) </a:t>
            </a:r>
            <a:r>
              <a:rPr lang="ru-RU" sz="1400" b="1" i="1" dirty="0" smtClean="0">
                <a:solidFill>
                  <a:srgbClr val="D83C3C"/>
                </a:solidFill>
              </a:rPr>
              <a:t>7-3272</a:t>
            </a:r>
            <a:endParaRPr lang="ru-RU" sz="1400" b="1" i="1" dirty="0">
              <a:solidFill>
                <a:srgbClr val="D83C3C"/>
              </a:solidFill>
            </a:endParaRPr>
          </a:p>
          <a:p>
            <a:r>
              <a:rPr lang="ru-RU" sz="1400" b="1" i="1" dirty="0">
                <a:solidFill>
                  <a:srgbClr val="D83C3C"/>
                </a:solidFill>
              </a:rPr>
              <a:t>                     8 (01511) 2-70-87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C29B96-2007-4FD9-89BC-45D222F9170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/>
          <a:srcRect r="5970" b="17619"/>
          <a:stretch/>
        </p:blipFill>
        <p:spPr>
          <a:xfrm>
            <a:off x="3563888" y="2132856"/>
            <a:ext cx="2155303" cy="1260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D8F52F5-C89B-41E6-B620-D29F4194FD03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563888" y="3573016"/>
            <a:ext cx="2157913" cy="1260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9" name="Рисунок 18" descr="Нож">
            <a:extLst>
              <a:ext uri="{FF2B5EF4-FFF2-40B4-BE49-F238E27FC236}">
                <a16:creationId xmlns:a16="http://schemas.microsoft.com/office/drawing/2014/main" xmlns="" id="{0F5C70DB-07C8-402F-BE0B-314370E103B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 rot="18931015">
            <a:off x="2707412" y="1060356"/>
            <a:ext cx="1080000" cy="1080000"/>
          </a:xfrm>
          <a:prstGeom prst="rect">
            <a:avLst/>
          </a:prstGeom>
        </p:spPr>
      </p:pic>
      <p:pic>
        <p:nvPicPr>
          <p:cNvPr id="20" name="Рисунок 19" descr="Ложка">
            <a:extLst>
              <a:ext uri="{FF2B5EF4-FFF2-40B4-BE49-F238E27FC236}">
                <a16:creationId xmlns:a16="http://schemas.microsoft.com/office/drawing/2014/main" xmlns="" id="{2C245C2F-61D9-4378-A90C-8F6EA5B9311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 rot="18982015">
            <a:off x="5673588" y="1097116"/>
            <a:ext cx="978382" cy="1080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80271E7-A620-4010-9E6F-B301D538D6CB}"/>
              </a:ext>
            </a:extLst>
          </p:cNvPr>
          <p:cNvSpPr/>
          <p:nvPr/>
        </p:nvSpPr>
        <p:spPr>
          <a:xfrm>
            <a:off x="6156176" y="620688"/>
            <a:ext cx="26997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Ресторан</a:t>
            </a:r>
            <a:r>
              <a:rPr lang="ru-RU" sz="2000" b="1" i="1" cap="none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i="1" cap="none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</a:t>
            </a:r>
            <a:r>
              <a:rPr lang="ru-RU" sz="2000" b="1" i="1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Колос</a:t>
            </a:r>
            <a:r>
              <a:rPr lang="en-US" sz="2000" b="1" i="1" cap="none" spc="50" dirty="0" smtClean="0">
                <a:ln w="0"/>
                <a:solidFill>
                  <a:srgbClr val="EFB3C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”</a:t>
            </a:r>
            <a:endParaRPr lang="ru-RU" sz="2000" b="1" i="1" cap="none" spc="50" dirty="0">
              <a:ln w="0"/>
              <a:solidFill>
                <a:srgbClr val="EFB3C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AECD64-D2CE-4F98-98FB-F3219B3A4C6E}"/>
              </a:ext>
            </a:extLst>
          </p:cNvPr>
          <p:cNvSpPr txBox="1"/>
          <p:nvPr/>
        </p:nvSpPr>
        <p:spPr>
          <a:xfrm>
            <a:off x="5940152" y="1124744"/>
            <a:ext cx="30444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D83C3C"/>
                </a:solidFill>
              </a:rPr>
              <a:t>          </a:t>
            </a:r>
            <a:r>
              <a:rPr lang="ru-RU" sz="1400" b="1" i="1" dirty="0" err="1" smtClean="0">
                <a:solidFill>
                  <a:srgbClr val="D83C3C"/>
                </a:solidFill>
              </a:rPr>
              <a:t>гп</a:t>
            </a:r>
            <a:r>
              <a:rPr lang="ru-RU" sz="1400" b="1" i="1" dirty="0">
                <a:solidFill>
                  <a:srgbClr val="D83C3C"/>
                </a:solidFill>
              </a:rPr>
              <a:t>. Большая Берестовица</a:t>
            </a:r>
          </a:p>
          <a:p>
            <a:pPr algn="ctr"/>
            <a:r>
              <a:rPr lang="ru-RU" sz="1400" b="1" i="1" dirty="0">
                <a:solidFill>
                  <a:srgbClr val="D83C3C"/>
                </a:solidFill>
              </a:rPr>
              <a:t>       Ул. Красноармейская 2</a:t>
            </a:r>
          </a:p>
          <a:p>
            <a:pPr algn="ctr"/>
            <a:r>
              <a:rPr lang="ru-RU" sz="1400" b="1" i="1" dirty="0">
                <a:solidFill>
                  <a:srgbClr val="D83C3C"/>
                </a:solidFill>
              </a:rPr>
              <a:t>    Телефон: 8 (01511) 2-11-86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D49F30A-5A78-41BA-BF16-B57070C59B87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/>
          <a:srcRect l="7138" t="29104" r="11827" b="9608"/>
          <a:stretch/>
        </p:blipFill>
        <p:spPr>
          <a:xfrm>
            <a:off x="6804248" y="2132856"/>
            <a:ext cx="2080220" cy="1260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3F5A47D-7CD2-466A-B229-38FDE657FBD8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516216" y="3573016"/>
            <a:ext cx="1890000" cy="1260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E6756E1-0F98-4A03-886C-CEE6C2FABD81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228184" y="5085184"/>
            <a:ext cx="1993732" cy="1260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26" name="Рисунок 25" descr="Вино">
            <a:extLst>
              <a:ext uri="{FF2B5EF4-FFF2-40B4-BE49-F238E27FC236}">
                <a16:creationId xmlns:a16="http://schemas.microsoft.com/office/drawing/2014/main" xmlns="" id="{FAED2B71-B94A-4C38-BEF6-3E51992120E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56176" y="2492896"/>
            <a:ext cx="792088" cy="1080000"/>
          </a:xfrm>
          <a:prstGeom prst="rect">
            <a:avLst/>
          </a:prstGeom>
        </p:spPr>
      </p:pic>
      <p:pic>
        <p:nvPicPr>
          <p:cNvPr id="27" name="Рисунок 26" descr="Шампанское">
            <a:extLst>
              <a:ext uri="{FF2B5EF4-FFF2-40B4-BE49-F238E27FC236}">
                <a16:creationId xmlns:a16="http://schemas.microsoft.com/office/drawing/2014/main" xmlns="" id="{DD0C8FD1-54DB-4BBF-9F9E-76A68C4D83A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724128" y="3933056"/>
            <a:ext cx="1080000" cy="1080000"/>
          </a:xfrm>
          <a:prstGeom prst="rect">
            <a:avLst/>
          </a:prstGeom>
        </p:spPr>
      </p:pic>
      <p:pic>
        <p:nvPicPr>
          <p:cNvPr id="28" name="Рисунок 27" descr="Вилка">
            <a:extLst>
              <a:ext uri="{FF2B5EF4-FFF2-40B4-BE49-F238E27FC236}">
                <a16:creationId xmlns:a16="http://schemas.microsoft.com/office/drawing/2014/main" xmlns="" id="{B45416E9-85B4-4AD7-A0B3-E520D1907AB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 rot="9351635">
            <a:off x="8129992" y="5330809"/>
            <a:ext cx="1080000" cy="1080000"/>
          </a:xfrm>
          <a:prstGeom prst="rect">
            <a:avLst/>
          </a:prstGeom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635896" y="4725144"/>
            <a:ext cx="2396046" cy="194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16215" y="3993581"/>
            <a:ext cx="2864419" cy="286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82352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Фестивали и праздники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5877272"/>
          </a:xfrm>
        </p:spPr>
        <p:txBody>
          <a:bodyPr>
            <a:normAutofit/>
          </a:bodyPr>
          <a:lstStyle/>
          <a:p>
            <a:r>
              <a:rPr lang="ru-RU" sz="1150" b="1" i="1" dirty="0" smtClean="0">
                <a:solidFill>
                  <a:srgbClr val="002060"/>
                </a:solidFill>
              </a:rPr>
              <a:t>Районный открытый фестиваль польской культуры и быта «</a:t>
            </a:r>
            <a:r>
              <a:rPr lang="ru-RU" sz="1150" b="1" i="1" dirty="0" err="1" smtClean="0">
                <a:solidFill>
                  <a:srgbClr val="002060"/>
                </a:solidFill>
              </a:rPr>
              <a:t>Эйсмонтовский</a:t>
            </a:r>
            <a:r>
              <a:rPr lang="ru-RU" sz="1150" b="1" i="1" dirty="0" smtClean="0">
                <a:solidFill>
                  <a:srgbClr val="002060"/>
                </a:solidFill>
              </a:rPr>
              <a:t> </a:t>
            </a:r>
            <a:r>
              <a:rPr lang="ru-RU" sz="1150" b="1" i="1" dirty="0" err="1" smtClean="0">
                <a:solidFill>
                  <a:srgbClr val="002060"/>
                </a:solidFill>
              </a:rPr>
              <a:t>фэст</a:t>
            </a:r>
            <a:r>
              <a:rPr lang="ru-RU" sz="1150" b="1" i="1" dirty="0" smtClean="0">
                <a:solidFill>
                  <a:srgbClr val="002060"/>
                </a:solidFill>
              </a:rPr>
              <a:t>» - </a:t>
            </a:r>
            <a:r>
              <a:rPr lang="ru-RU" sz="1150" dirty="0" smtClean="0">
                <a:solidFill>
                  <a:srgbClr val="002060"/>
                </a:solidFill>
              </a:rPr>
              <a:t>проводится с 2011 года ежегодно в июне месяце в </a:t>
            </a:r>
            <a:r>
              <a:rPr lang="ru-RU" sz="1150" dirty="0" err="1" smtClean="0">
                <a:solidFill>
                  <a:srgbClr val="002060"/>
                </a:solidFill>
              </a:rPr>
              <a:t>аг</a:t>
            </a:r>
            <a:r>
              <a:rPr lang="ru-RU" sz="1150" dirty="0" smtClean="0">
                <a:solidFill>
                  <a:srgbClr val="002060"/>
                </a:solidFill>
              </a:rPr>
              <a:t>. Большие Эйсмонты. Праздник польской культуры и быта: выступление творческих коллективов, выставки народных умельцев, мастер-классы, </a:t>
            </a:r>
            <a:r>
              <a:rPr lang="ru-RU" sz="1150" dirty="0" err="1" smtClean="0">
                <a:solidFill>
                  <a:srgbClr val="002060"/>
                </a:solidFill>
              </a:rPr>
              <a:t>Имша</a:t>
            </a:r>
            <a:r>
              <a:rPr lang="ru-RU" sz="1150" dirty="0" smtClean="0">
                <a:solidFill>
                  <a:srgbClr val="002060"/>
                </a:solidFill>
              </a:rPr>
              <a:t> в костеле. Посещают фестиваль - этнические поляки и гости из Республики Польша, Республики Литва, России. </a:t>
            </a:r>
          </a:p>
          <a:p>
            <a:r>
              <a:rPr lang="ru-RU" sz="1150" b="1" i="1" dirty="0" smtClean="0">
                <a:solidFill>
                  <a:srgbClr val="002060"/>
                </a:solidFill>
              </a:rPr>
              <a:t>Районный открытый фестиваль радиоуправляемых моделей «Берестовица приглашает друзей»</a:t>
            </a:r>
            <a:r>
              <a:rPr lang="ru-RU" sz="1150" dirty="0" smtClean="0">
                <a:solidFill>
                  <a:srgbClr val="002060"/>
                </a:solidFill>
              </a:rPr>
              <a:t> </a:t>
            </a:r>
            <a:r>
              <a:rPr lang="ru-RU" sz="1150" b="1" dirty="0" smtClean="0">
                <a:solidFill>
                  <a:srgbClr val="002060"/>
                </a:solidFill>
              </a:rPr>
              <a:t>- </a:t>
            </a:r>
            <a:r>
              <a:rPr lang="ru-RU" sz="1150" dirty="0" smtClean="0">
                <a:solidFill>
                  <a:srgbClr val="002060"/>
                </a:solidFill>
              </a:rPr>
              <a:t>проводится с 2011 года ежегодно в августе месяце. И фестиваль, и праздник, и соревнования, и показательные выступления по авиа-моделированию. Участники и гости из России, Республик Польша, Литва, Латвия, Украины, Молдовы.</a:t>
            </a:r>
          </a:p>
          <a:p>
            <a:r>
              <a:rPr lang="ru-RU" sz="1150" b="1" i="1" dirty="0" smtClean="0">
                <a:solidFill>
                  <a:srgbClr val="002060"/>
                </a:solidFill>
              </a:rPr>
              <a:t>Районный праздник</a:t>
            </a:r>
            <a:r>
              <a:rPr lang="ru-RU" sz="1150" dirty="0" smtClean="0">
                <a:solidFill>
                  <a:srgbClr val="002060"/>
                </a:solidFill>
              </a:rPr>
              <a:t> </a:t>
            </a:r>
            <a:r>
              <a:rPr lang="ru-RU" sz="1150" b="1" i="1" dirty="0" smtClean="0">
                <a:solidFill>
                  <a:srgbClr val="002060"/>
                </a:solidFill>
              </a:rPr>
              <a:t>«</a:t>
            </a:r>
            <a:r>
              <a:rPr lang="ru-RU" sz="1150" b="1" i="1" dirty="0" err="1" smtClean="0">
                <a:solidFill>
                  <a:srgbClr val="002060"/>
                </a:solidFill>
              </a:rPr>
              <a:t>Бераст-фэст</a:t>
            </a:r>
            <a:r>
              <a:rPr lang="ru-RU" sz="1150" b="1" i="1" dirty="0" smtClean="0">
                <a:solidFill>
                  <a:srgbClr val="002060"/>
                </a:solidFill>
              </a:rPr>
              <a:t>»</a:t>
            </a:r>
            <a:r>
              <a:rPr lang="ru-RU" sz="1150" dirty="0" smtClean="0">
                <a:solidFill>
                  <a:srgbClr val="002060"/>
                </a:solidFill>
              </a:rPr>
              <a:t> </a:t>
            </a:r>
            <a:r>
              <a:rPr lang="ru-RU" sz="1150" b="1" dirty="0" smtClean="0">
                <a:solidFill>
                  <a:srgbClr val="002060"/>
                </a:solidFill>
              </a:rPr>
              <a:t>- </a:t>
            </a:r>
            <a:r>
              <a:rPr lang="ru-RU" sz="1150" dirty="0" smtClean="0">
                <a:solidFill>
                  <a:srgbClr val="002060"/>
                </a:solidFill>
              </a:rPr>
              <a:t>проводится с 2018 года ежегодно в июле месяце в </a:t>
            </a:r>
            <a:r>
              <a:rPr lang="ru-RU" sz="1150" dirty="0" err="1" smtClean="0">
                <a:solidFill>
                  <a:srgbClr val="002060"/>
                </a:solidFill>
              </a:rPr>
              <a:t>гп</a:t>
            </a:r>
            <a:r>
              <a:rPr lang="ru-RU" sz="1150" dirty="0" smtClean="0">
                <a:solidFill>
                  <a:srgbClr val="002060"/>
                </a:solidFill>
              </a:rPr>
              <a:t>. Большая Берестовица. Историческое прошлое </a:t>
            </a:r>
            <a:r>
              <a:rPr lang="ru-RU" sz="1150" dirty="0" err="1" smtClean="0">
                <a:solidFill>
                  <a:srgbClr val="002060"/>
                </a:solidFill>
              </a:rPr>
              <a:t>Берестовитчины</a:t>
            </a:r>
            <a:r>
              <a:rPr lang="ru-RU" sz="1150" dirty="0" smtClean="0">
                <a:solidFill>
                  <a:srgbClr val="002060"/>
                </a:solidFill>
              </a:rPr>
              <a:t>: выставки народных умельцев, мастер-классы, разно-жанровые концертные программы.</a:t>
            </a:r>
          </a:p>
          <a:p>
            <a:r>
              <a:rPr lang="ru-RU" sz="1150" b="1" i="1" dirty="0" smtClean="0">
                <a:solidFill>
                  <a:srgbClr val="002060"/>
                </a:solidFill>
              </a:rPr>
              <a:t>Резиденция-усадьба «Берест – Зюзи и Госпожи Метелицы»</a:t>
            </a:r>
            <a:r>
              <a:rPr lang="ru-RU" sz="1150" dirty="0" smtClean="0">
                <a:solidFill>
                  <a:srgbClr val="002060"/>
                </a:solidFill>
              </a:rPr>
              <a:t> </a:t>
            </a:r>
            <a:r>
              <a:rPr lang="ru-RU" sz="1150" b="1" dirty="0" smtClean="0">
                <a:solidFill>
                  <a:srgbClr val="002060"/>
                </a:solidFill>
              </a:rPr>
              <a:t>- </a:t>
            </a:r>
            <a:r>
              <a:rPr lang="ru-RU" sz="1150" dirty="0" smtClean="0">
                <a:solidFill>
                  <a:srgbClr val="002060"/>
                </a:solidFill>
              </a:rPr>
              <a:t>проводится с 2018 года ежегодно в декабре месяце. Резиденция-усадьба белорусского мифологического </a:t>
            </a:r>
            <a:r>
              <a:rPr lang="ru-RU" sz="1150" b="1" dirty="0" smtClean="0">
                <a:solidFill>
                  <a:srgbClr val="002060"/>
                </a:solidFill>
              </a:rPr>
              <a:t>Властелина холодов ЗЮЗИ - </a:t>
            </a:r>
            <a:r>
              <a:rPr lang="ru-RU" sz="1150" dirty="0" smtClean="0">
                <a:solidFill>
                  <a:srgbClr val="002060"/>
                </a:solidFill>
              </a:rPr>
              <a:t>предновогодние праздничные мероприятия для детей: встречи с мифическими героями, </a:t>
            </a:r>
            <a:r>
              <a:rPr lang="ru-RU" sz="1150" dirty="0" err="1" smtClean="0">
                <a:solidFill>
                  <a:srgbClr val="002060"/>
                </a:solidFill>
              </a:rPr>
              <a:t>квест-игры</a:t>
            </a:r>
            <a:r>
              <a:rPr lang="ru-RU" sz="1150" dirty="0" smtClean="0">
                <a:solidFill>
                  <a:srgbClr val="002060"/>
                </a:solidFill>
              </a:rPr>
              <a:t>, развлекательные программы, хороводы, выездной Музей Белки в Большой Берестовице.</a:t>
            </a:r>
          </a:p>
          <a:p>
            <a:r>
              <a:rPr lang="ru-RU" sz="1150" b="1" i="1" dirty="0" smtClean="0">
                <a:solidFill>
                  <a:srgbClr val="002060"/>
                </a:solidFill>
              </a:rPr>
              <a:t>Праздник «</a:t>
            </a:r>
            <a:r>
              <a:rPr lang="ru-RU" sz="1150" b="1" i="1" dirty="0" err="1" smtClean="0">
                <a:solidFill>
                  <a:srgbClr val="002060"/>
                </a:solidFill>
              </a:rPr>
              <a:t>Бульба-МЭБ</a:t>
            </a:r>
            <a:r>
              <a:rPr lang="ru-RU" sz="1150" b="1" i="1" dirty="0" smtClean="0">
                <a:solidFill>
                  <a:srgbClr val="002060"/>
                </a:solidFill>
              </a:rPr>
              <a:t>»</a:t>
            </a:r>
            <a:r>
              <a:rPr lang="ru-RU" sz="1150" dirty="0" smtClean="0">
                <a:solidFill>
                  <a:srgbClr val="002060"/>
                </a:solidFill>
              </a:rPr>
              <a:t> </a:t>
            </a:r>
            <a:r>
              <a:rPr lang="ru-RU" sz="1150" b="1" dirty="0" smtClean="0">
                <a:solidFill>
                  <a:srgbClr val="002060"/>
                </a:solidFill>
              </a:rPr>
              <a:t>- </a:t>
            </a:r>
            <a:r>
              <a:rPr lang="ru-RU" sz="1150" dirty="0" smtClean="0">
                <a:solidFill>
                  <a:srgbClr val="002060"/>
                </a:solidFill>
              </a:rPr>
              <a:t>проводится</a:t>
            </a:r>
            <a:r>
              <a:rPr lang="ru-RU" sz="1150" b="1" dirty="0" smtClean="0">
                <a:solidFill>
                  <a:srgbClr val="002060"/>
                </a:solidFill>
              </a:rPr>
              <a:t> </a:t>
            </a:r>
            <a:r>
              <a:rPr lang="ru-RU" sz="1150" dirty="0" smtClean="0">
                <a:solidFill>
                  <a:srgbClr val="002060"/>
                </a:solidFill>
              </a:rPr>
              <a:t>с 2017 года</a:t>
            </a:r>
            <a:r>
              <a:rPr lang="ru-RU" sz="1150" b="1" dirty="0" smtClean="0">
                <a:solidFill>
                  <a:srgbClr val="002060"/>
                </a:solidFill>
              </a:rPr>
              <a:t> </a:t>
            </a:r>
            <a:r>
              <a:rPr lang="ru-RU" sz="1150" dirty="0" smtClean="0">
                <a:solidFill>
                  <a:srgbClr val="002060"/>
                </a:solidFill>
              </a:rPr>
              <a:t>ежегодно в августе месяце в </a:t>
            </a:r>
            <a:r>
              <a:rPr lang="ru-RU" sz="1150" dirty="0" err="1" smtClean="0">
                <a:solidFill>
                  <a:srgbClr val="002060"/>
                </a:solidFill>
              </a:rPr>
              <a:t>аг</a:t>
            </a:r>
            <a:r>
              <a:rPr lang="ru-RU" sz="1150" dirty="0" smtClean="0">
                <a:solidFill>
                  <a:srgbClr val="002060"/>
                </a:solidFill>
              </a:rPr>
              <a:t>. Малая Берестовица. Праздник белорусской картошки: выставка-продажа элитных сортов  картофеля, дегустация блюд из картофеля, выступление народных коллективов, театрализованные зарисовки.</a:t>
            </a:r>
          </a:p>
          <a:p>
            <a:pPr fontAlgn="base"/>
            <a:r>
              <a:rPr lang="ru-RU" sz="1150" b="1" i="1" dirty="0" smtClean="0">
                <a:solidFill>
                  <a:srgbClr val="002060"/>
                </a:solidFill>
              </a:rPr>
              <a:t>Фольклорный праздник «</a:t>
            </a:r>
            <a:r>
              <a:rPr lang="ru-RU" sz="1150" b="1" i="1" dirty="0" err="1" smtClean="0">
                <a:solidFill>
                  <a:srgbClr val="002060"/>
                </a:solidFill>
              </a:rPr>
              <a:t>Стародворецкая</a:t>
            </a:r>
            <a:r>
              <a:rPr lang="ru-RU" sz="1150" b="1" i="1" dirty="0" smtClean="0">
                <a:solidFill>
                  <a:srgbClr val="002060"/>
                </a:solidFill>
              </a:rPr>
              <a:t> </a:t>
            </a:r>
            <a:r>
              <a:rPr lang="ru-RU" sz="1150" b="1" i="1" dirty="0" err="1" smtClean="0">
                <a:solidFill>
                  <a:srgbClr val="002060"/>
                </a:solidFill>
              </a:rPr>
              <a:t>Семуха</a:t>
            </a:r>
            <a:r>
              <a:rPr lang="ru-RU" sz="1150" b="1" i="1" dirty="0" smtClean="0">
                <a:solidFill>
                  <a:srgbClr val="002060"/>
                </a:solidFill>
              </a:rPr>
              <a:t> гудит на всю околицу»</a:t>
            </a:r>
            <a:r>
              <a:rPr lang="ru-RU" sz="1150" dirty="0" smtClean="0">
                <a:solidFill>
                  <a:srgbClr val="002060"/>
                </a:solidFill>
              </a:rPr>
              <a:t> - проводится с 201</a:t>
            </a:r>
            <a:r>
              <a:rPr lang="be-BY" sz="1150" dirty="0" smtClean="0">
                <a:solidFill>
                  <a:srgbClr val="002060"/>
                </a:solidFill>
              </a:rPr>
              <a:t>4</a:t>
            </a:r>
            <a:r>
              <a:rPr lang="ru-RU" sz="1150" dirty="0" smtClean="0">
                <a:solidFill>
                  <a:srgbClr val="002060"/>
                </a:solidFill>
              </a:rPr>
              <a:t> года                         ежегодно в </a:t>
            </a:r>
            <a:r>
              <a:rPr lang="be-BY" sz="1150" dirty="0" smtClean="0">
                <a:solidFill>
                  <a:srgbClr val="002060"/>
                </a:solidFill>
              </a:rPr>
              <a:t>июне </a:t>
            </a:r>
            <a:r>
              <a:rPr lang="ru-RU" sz="1150" dirty="0" smtClean="0">
                <a:solidFill>
                  <a:srgbClr val="002060"/>
                </a:solidFill>
              </a:rPr>
              <a:t>месяце в </a:t>
            </a:r>
            <a:r>
              <a:rPr lang="ru-RU" sz="1150" dirty="0" err="1" smtClean="0">
                <a:solidFill>
                  <a:srgbClr val="002060"/>
                </a:solidFill>
              </a:rPr>
              <a:t>аг</a:t>
            </a:r>
            <a:r>
              <a:rPr lang="ru-RU" sz="1150" dirty="0" smtClean="0">
                <a:solidFill>
                  <a:srgbClr val="002060"/>
                </a:solidFill>
              </a:rPr>
              <a:t>. Старый Дворец.  Праздник является прекрасным образцом возрождения и            трансформации в современную среду давних народных обрядов и традиций. </a:t>
            </a:r>
          </a:p>
          <a:p>
            <a:r>
              <a:rPr lang="be-BY" sz="1150" b="1" i="1" dirty="0" smtClean="0">
                <a:solidFill>
                  <a:srgbClr val="002060"/>
                </a:solidFill>
              </a:rPr>
              <a:t>Праздник народного мастерства, деревенской обрядности и добрососедства                                                    </a:t>
            </a:r>
            <a:r>
              <a:rPr lang="ru-RU" sz="1150" b="1" i="1" dirty="0" smtClean="0">
                <a:solidFill>
                  <a:srgbClr val="002060"/>
                </a:solidFill>
              </a:rPr>
              <a:t>“</a:t>
            </a:r>
            <a:r>
              <a:rPr lang="ru-RU" sz="1150" b="1" i="1" dirty="0" err="1" smtClean="0">
                <a:solidFill>
                  <a:srgbClr val="002060"/>
                </a:solidFill>
              </a:rPr>
              <a:t>Пархімаўская</a:t>
            </a:r>
            <a:r>
              <a:rPr lang="ru-RU" sz="1150" b="1" i="1" dirty="0" smtClean="0">
                <a:solidFill>
                  <a:srgbClr val="002060"/>
                </a:solidFill>
              </a:rPr>
              <a:t> </a:t>
            </a:r>
            <a:r>
              <a:rPr lang="ru-RU" sz="1150" b="1" i="1" dirty="0" err="1" smtClean="0">
                <a:solidFill>
                  <a:srgbClr val="002060"/>
                </a:solidFill>
              </a:rPr>
              <a:t>весялуха</a:t>
            </a:r>
            <a:r>
              <a:rPr lang="ru-RU" sz="1150" b="1" i="1" dirty="0" smtClean="0">
                <a:solidFill>
                  <a:srgbClr val="002060"/>
                </a:solidFill>
              </a:rPr>
              <a:t>”</a:t>
            </a:r>
            <a:r>
              <a:rPr lang="ru-RU" sz="1150" dirty="0" smtClean="0">
                <a:solidFill>
                  <a:srgbClr val="002060"/>
                </a:solidFill>
              </a:rPr>
              <a:t>- проводится</a:t>
            </a:r>
            <a:r>
              <a:rPr lang="ru-RU" sz="1150" b="1" dirty="0" smtClean="0">
                <a:solidFill>
                  <a:srgbClr val="002060"/>
                </a:solidFill>
              </a:rPr>
              <a:t> </a:t>
            </a:r>
            <a:r>
              <a:rPr lang="ru-RU" sz="1150" dirty="0" smtClean="0">
                <a:solidFill>
                  <a:srgbClr val="002060"/>
                </a:solidFill>
              </a:rPr>
              <a:t>с 201</a:t>
            </a:r>
            <a:r>
              <a:rPr lang="be-BY" sz="1150" dirty="0" smtClean="0">
                <a:solidFill>
                  <a:srgbClr val="002060"/>
                </a:solidFill>
              </a:rPr>
              <a:t>8</a:t>
            </a:r>
            <a:r>
              <a:rPr lang="ru-RU" sz="1150" dirty="0" smtClean="0">
                <a:solidFill>
                  <a:srgbClr val="002060"/>
                </a:solidFill>
              </a:rPr>
              <a:t> года</a:t>
            </a:r>
            <a:r>
              <a:rPr lang="ru-RU" sz="1150" b="1" dirty="0" smtClean="0">
                <a:solidFill>
                  <a:srgbClr val="002060"/>
                </a:solidFill>
              </a:rPr>
              <a:t> </a:t>
            </a:r>
            <a:r>
              <a:rPr lang="ru-RU" sz="1150" dirty="0" smtClean="0">
                <a:solidFill>
                  <a:srgbClr val="002060"/>
                </a:solidFill>
              </a:rPr>
              <a:t>ежегодно в </a:t>
            </a:r>
            <a:r>
              <a:rPr lang="be-BY" sz="1150" dirty="0" smtClean="0">
                <a:solidFill>
                  <a:srgbClr val="002060"/>
                </a:solidFill>
              </a:rPr>
              <a:t>июне </a:t>
            </a:r>
            <a:r>
              <a:rPr lang="ru-RU" sz="1150" dirty="0" smtClean="0">
                <a:solidFill>
                  <a:srgbClr val="002060"/>
                </a:solidFill>
              </a:rPr>
              <a:t>месяце в </a:t>
            </a:r>
            <a:r>
              <a:rPr lang="ru-RU" sz="1150" dirty="0" err="1" smtClean="0">
                <a:solidFill>
                  <a:srgbClr val="002060"/>
                </a:solidFill>
              </a:rPr>
              <a:t>аг</a:t>
            </a:r>
            <a:r>
              <a:rPr lang="ru-RU" sz="1150" dirty="0" smtClean="0">
                <a:solidFill>
                  <a:srgbClr val="002060"/>
                </a:solidFill>
              </a:rPr>
              <a:t>. </a:t>
            </a:r>
            <a:r>
              <a:rPr lang="ru-RU" sz="1150" dirty="0" err="1" smtClean="0">
                <a:solidFill>
                  <a:srgbClr val="002060"/>
                </a:solidFill>
              </a:rPr>
              <a:t>Пархимовцы</a:t>
            </a:r>
            <a:r>
              <a:rPr lang="ru-RU" sz="1150" dirty="0" smtClean="0">
                <a:solidFill>
                  <a:srgbClr val="002060"/>
                </a:solidFill>
              </a:rPr>
              <a:t>.                                                          В рамках праздника организуется районный этап республиканского сельскохозяйственного                                                  проекта «Властелин села». </a:t>
            </a:r>
          </a:p>
          <a:p>
            <a:r>
              <a:rPr lang="ru-RU" sz="1150" b="1" i="1" dirty="0" smtClean="0">
                <a:solidFill>
                  <a:srgbClr val="002060"/>
                </a:solidFill>
              </a:rPr>
              <a:t>Духовно - светский фестиваль «Приграничный звон»</a:t>
            </a:r>
            <a:r>
              <a:rPr lang="ru-RU" sz="1150" dirty="0" smtClean="0">
                <a:solidFill>
                  <a:srgbClr val="002060"/>
                </a:solidFill>
              </a:rPr>
              <a:t> </a:t>
            </a:r>
            <a:r>
              <a:rPr lang="ru-RU" sz="1150" b="1" dirty="0" smtClean="0">
                <a:solidFill>
                  <a:srgbClr val="002060"/>
                </a:solidFill>
              </a:rPr>
              <a:t>- </a:t>
            </a:r>
            <a:r>
              <a:rPr lang="ru-RU" sz="1150" dirty="0" smtClean="0">
                <a:solidFill>
                  <a:srgbClr val="002060"/>
                </a:solidFill>
              </a:rPr>
              <a:t>проходит ежегодно                                                                                      в </a:t>
            </a:r>
            <a:r>
              <a:rPr lang="ru-RU" sz="1150" dirty="0" err="1" smtClean="0">
                <a:solidFill>
                  <a:srgbClr val="002060"/>
                </a:solidFill>
              </a:rPr>
              <a:t>аг</a:t>
            </a:r>
            <a:r>
              <a:rPr lang="ru-RU" sz="1150" dirty="0" smtClean="0">
                <a:solidFill>
                  <a:srgbClr val="002060"/>
                </a:solidFill>
              </a:rPr>
              <a:t>. Пограничный в июне (первая суббота) с 2016 года. Приурочен ко Дню памяти                                                        Преподобной Евфросинии Полоцкой. В рамках программы организовывается выставка                                                     старинных икон и церковных книг, концертно-развлекательная программа, выставка-продажа  </a:t>
            </a:r>
          </a:p>
          <a:p>
            <a:pPr>
              <a:buNone/>
            </a:pPr>
            <a:r>
              <a:rPr lang="ru-RU" sz="1150" dirty="0" smtClean="0">
                <a:solidFill>
                  <a:srgbClr val="002060"/>
                </a:solidFill>
              </a:rPr>
              <a:t>        изделий декоративно-прикладного искусства, беспроигрышная лотерея, детская игровая </a:t>
            </a:r>
          </a:p>
          <a:p>
            <a:pPr>
              <a:buNone/>
            </a:pPr>
            <a:r>
              <a:rPr lang="ru-RU" sz="1150" dirty="0" smtClean="0">
                <a:solidFill>
                  <a:srgbClr val="002060"/>
                </a:solidFill>
              </a:rPr>
              <a:t>        площа</a:t>
            </a:r>
            <a:r>
              <a:rPr lang="ru-RU" sz="1200" dirty="0" smtClean="0">
                <a:solidFill>
                  <a:srgbClr val="002060"/>
                </a:solidFill>
              </a:rPr>
              <a:t>дка.</a:t>
            </a:r>
            <a:r>
              <a:rPr lang="ru-RU" sz="1200" dirty="0" smtClean="0"/>
              <a:t> </a:t>
            </a: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pPr fontAlgn="base"/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http://www.mosty-zara.by/ru/files/news/image/0/0/1559029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667500" cy="501967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04864"/>
            <a:ext cx="1080120" cy="113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До встречи на </a:t>
            </a:r>
            <a:endParaRPr lang="ru-RU" sz="4400" b="1" i="1" dirty="0" smtClean="0">
              <a:ln>
                <a:solidFill>
                  <a:srgbClr val="0070C0"/>
                </a:solidFill>
              </a:ln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4800" b="1" i="1" dirty="0" err="1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Берестовицкой</a:t>
            </a:r>
            <a:r>
              <a:rPr lang="ru-RU" sz="4800" b="1" i="1" dirty="0" smtClean="0">
                <a:ln>
                  <a:solidFill>
                    <a:srgbClr val="0070C0"/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 земле!</a:t>
            </a:r>
            <a:endParaRPr lang="ru-RU"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Tapis Rouge Avec Chapiteau De Fond Scintillant Vecteurs libres de droits et  plus d'images vectorielles de Tapis rouge - Tapis rouge, Enseigne de  théâtre, Être célèbre - iSt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4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627784" y="2348880"/>
            <a:ext cx="396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Достопримечательности </a:t>
            </a:r>
            <a:r>
              <a:rPr lang="ru-RU" sz="2200" b="1" i="1" dirty="0" err="1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Берестовицкого</a:t>
            </a:r>
            <a:r>
              <a:rPr lang="ru-RU" sz="2200" b="1" i="1" dirty="0" smtClean="0">
                <a:ln w="3175">
                  <a:solidFill>
                    <a:srgbClr val="FFC000"/>
                  </a:solidFill>
                </a:ln>
                <a:solidFill>
                  <a:srgbClr val="C00000"/>
                </a:solidFill>
              </a:rPr>
              <a:t> района</a:t>
            </a:r>
            <a:r>
              <a:rPr lang="ru-RU" b="1" i="1" dirty="0" smtClean="0">
                <a:ln w="3175">
                  <a:solidFill>
                    <a:srgbClr val="FFC000"/>
                  </a:solidFill>
                </a:ln>
              </a:rPr>
              <a:t> </a:t>
            </a:r>
            <a:endParaRPr lang="ru-RU" b="1" dirty="0">
              <a:ln w="3175">
                <a:solidFill>
                  <a:srgbClr val="FFC000"/>
                </a:solidFill>
              </a:ln>
            </a:endParaRP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5064"/>
            <a:ext cx="2552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411760" y="551723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Музей Белки </a:t>
            </a:r>
            <a:r>
              <a:rPr lang="ru-RU" sz="16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в </a:t>
            </a:r>
            <a:r>
              <a:rPr lang="ru-RU" sz="16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Большой </a:t>
            </a:r>
            <a:r>
              <a:rPr lang="ru-RU" sz="16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Берестовице</a:t>
            </a:r>
          </a:p>
          <a:p>
            <a:pPr algn="ctr"/>
            <a:r>
              <a:rPr lang="ru-RU" sz="1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Музей является </a:t>
            </a:r>
            <a:r>
              <a:rPr lang="ru-RU" sz="1000" i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брендовым</a:t>
            </a:r>
            <a:r>
              <a:rPr lang="ru-RU" sz="1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туристическим объектом района. </a:t>
            </a:r>
            <a:r>
              <a:rPr lang="ru-RU" sz="1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Торжественное открытие выставочных залов состоялось  7 октября 2014 года. </a:t>
            </a:r>
            <a:r>
              <a:rPr lang="ru-RU" sz="10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Состоит из 4 залов, а его главным украшением является живая белка по имени Рубин, которая живёт в вольере.</a:t>
            </a:r>
            <a:endParaRPr lang="ru-RU" sz="1000" i="1" dirty="0" smtClean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" name="Рисунок 6" descr="Museum-IMG_4879.jpg"/>
          <p:cNvPicPr>
            <a:picLocks noChangeAspect="1"/>
          </p:cNvPicPr>
          <p:nvPr/>
        </p:nvPicPr>
        <p:blipFill>
          <a:blip r:embed="rId5" cstate="print"/>
          <a:srcRect l="1852" r="5556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костел визитации девы марии.jpg"/>
          <p:cNvPicPr>
            <a:picLocks noChangeAspect="1"/>
          </p:cNvPicPr>
          <p:nvPr/>
        </p:nvPicPr>
        <p:blipFill>
          <a:blip r:embed="rId3" cstate="print"/>
          <a:srcRect l="1834" t="15350" r="6460" b="5901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339752" y="5517232"/>
            <a:ext cx="4608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Костёл Визитации Пресвятой Девы Марии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гп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Большая 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Построен в 1615 году </a:t>
            </a:r>
            <a:r>
              <a:rPr lang="ru-RU" sz="1200" i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Иеронимом</a:t>
            </a:r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Ходкевичем для 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монастыря ордена кармелитов.</a:t>
            </a:r>
            <a:endParaRPr lang="ru-RU" sz="1200" i="1" dirty="0" smtClean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  <a:p>
            <a:pPr algn="ctr"/>
            <a:endParaRPr lang="ru-RU" sz="1500" i="1" dirty="0" smtClean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  <a:p>
            <a:pPr algn="ctr"/>
            <a:endParaRPr lang="ru-RU" sz="15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unnamed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Скульптурная композиция «Древо жизни»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гп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Установлена в 2006 году в честь 500-летия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Большой Берестовицы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Вялікая_Бераставіца._Касцёл_Перамянення_Божага.jpg"/>
          <p:cNvPicPr>
            <a:picLocks noChangeAspect="1"/>
          </p:cNvPicPr>
          <p:nvPr/>
        </p:nvPicPr>
        <p:blipFill>
          <a:blip r:embed="rId3" cstate="print"/>
          <a:srcRect t="15350"/>
          <a:stretch>
            <a:fillRect/>
          </a:stretch>
        </p:blipFill>
        <p:spPr>
          <a:xfrm>
            <a:off x="2771800" y="2060848"/>
            <a:ext cx="3600400" cy="26642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>
            <a:off x="0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11760" y="551723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Костёл Преображения Господнего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гп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неоготики. Построен в 1912 году 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на средства графа </a:t>
            </a:r>
            <a:r>
              <a:rPr lang="ru-RU" sz="1200" i="1" dirty="0" err="1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Коссаковского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тив фона иллюстрация вектора. иллюстрации насчитывающей драка - 164212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Церковь святителя николая чудотворца.jpg"/>
          <p:cNvPicPr>
            <a:picLocks noChangeAspect="1"/>
          </p:cNvPicPr>
          <p:nvPr/>
        </p:nvPicPr>
        <p:blipFill>
          <a:blip r:embed="rId3" cstate="print"/>
          <a:srcRect l="8084" r="1141"/>
          <a:stretch>
            <a:fillRect/>
          </a:stretch>
        </p:blipFill>
        <p:spPr>
          <a:xfrm>
            <a:off x="2771799" y="2060848"/>
            <a:ext cx="3600401" cy="264519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075" r="22057"/>
          <a:stretch>
            <a:fillRect/>
          </a:stretch>
        </p:blipFill>
        <p:spPr bwMode="auto">
          <a:xfrm flipH="1">
            <a:off x="5580112" y="3551125"/>
            <a:ext cx="3563888" cy="33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9398" t="7246" r="2440" b="56525"/>
          <a:stretch>
            <a:fillRect/>
          </a:stretch>
        </p:blipFill>
        <p:spPr bwMode="auto">
          <a:xfrm>
            <a:off x="1979712" y="5301208"/>
            <a:ext cx="5400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339752" y="5517232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Свято-Николаевская</a:t>
            </a:r>
            <a:r>
              <a:rPr lang="ru-RU" sz="1500" b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церковь</a:t>
            </a:r>
          </a:p>
          <a:p>
            <a:pPr algn="ctr"/>
            <a:r>
              <a:rPr lang="ru-RU" sz="1500" i="1" dirty="0" err="1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гп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. Большая </a:t>
            </a:r>
            <a:r>
              <a:rPr lang="ru-RU" sz="1500" i="1" dirty="0" smtClean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Берестовица</a:t>
            </a:r>
          </a:p>
          <a:p>
            <a:pPr algn="ctr"/>
            <a:r>
              <a:rPr lang="ru-RU" sz="1200" i="1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Памятник архитектуры ретроспективно-русского стиля, построена в 1860 году</a:t>
            </a:r>
            <a:endParaRPr lang="ru-RU" sz="1200" i="1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rgbClr val="BCFFDA"/>
      </a:dk1>
      <a:lt1>
        <a:srgbClr val="BCFFDA"/>
      </a:lt1>
      <a:dk2>
        <a:srgbClr val="BCFFDA"/>
      </a:dk2>
      <a:lt2>
        <a:srgbClr val="00B050"/>
      </a:lt2>
      <a:accent1>
        <a:srgbClr val="00B050"/>
      </a:accent1>
      <a:accent2>
        <a:srgbClr val="00B050"/>
      </a:accent2>
      <a:accent3>
        <a:srgbClr val="00B050"/>
      </a:accent3>
      <a:accent4>
        <a:srgbClr val="00B050"/>
      </a:accent4>
      <a:accent5>
        <a:srgbClr val="00B050"/>
      </a:accent5>
      <a:accent6>
        <a:srgbClr val="00B050"/>
      </a:accent6>
      <a:hlink>
        <a:srgbClr val="00B050"/>
      </a:hlink>
      <a:folHlink>
        <a:srgbClr val="00B05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1759</TotalTime>
  <Words>1507</Words>
  <Application>Microsoft Office PowerPoint</Application>
  <PresentationFormat>Экран (4:3)</PresentationFormat>
  <Paragraphs>245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Берестовитчина туристическая</vt:lpstr>
      <vt:lpstr>Слайд 2</vt:lpstr>
      <vt:lpstr>Карта туристической инфраструктуры Берестовицкого района и гп. Большая Берестовица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Фестивали и праздники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Берестовитчина туристическая</dc:title>
  <dc:creator>USER</dc:creator>
  <cp:lastModifiedBy>USER</cp:lastModifiedBy>
  <cp:revision>18</cp:revision>
  <dcterms:created xsi:type="dcterms:W3CDTF">2023-04-26T13:52:00Z</dcterms:created>
  <dcterms:modified xsi:type="dcterms:W3CDTF">2023-05-17T12:04:06Z</dcterms:modified>
</cp:coreProperties>
</file>